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23" r:id="rId4"/>
    <p:sldId id="263" r:id="rId5"/>
    <p:sldId id="264" r:id="rId6"/>
    <p:sldId id="329" r:id="rId7"/>
    <p:sldId id="367" r:id="rId8"/>
    <p:sldId id="368" r:id="rId9"/>
    <p:sldId id="369" r:id="rId10"/>
    <p:sldId id="266" r:id="rId11"/>
    <p:sldId id="340" r:id="rId12"/>
    <p:sldId id="274" r:id="rId13"/>
    <p:sldId id="328" r:id="rId14"/>
    <p:sldId id="281" r:id="rId15"/>
    <p:sldId id="345" r:id="rId16"/>
    <p:sldId id="346" r:id="rId17"/>
    <p:sldId id="283" r:id="rId18"/>
    <p:sldId id="343" r:id="rId19"/>
    <p:sldId id="344" r:id="rId20"/>
    <p:sldId id="284" r:id="rId21"/>
    <p:sldId id="347" r:id="rId22"/>
    <p:sldId id="285" r:id="rId23"/>
    <p:sldId id="362" r:id="rId24"/>
    <p:sldId id="286" r:id="rId25"/>
    <p:sldId id="359" r:id="rId26"/>
    <p:sldId id="356" r:id="rId27"/>
    <p:sldId id="357" r:id="rId28"/>
    <p:sldId id="288" r:id="rId29"/>
    <p:sldId id="358" r:id="rId30"/>
    <p:sldId id="289" r:id="rId31"/>
    <p:sldId id="355" r:id="rId32"/>
    <p:sldId id="295" r:id="rId33"/>
    <p:sldId id="296" r:id="rId34"/>
    <p:sldId id="315" r:id="rId35"/>
    <p:sldId id="310" r:id="rId36"/>
    <p:sldId id="361" r:id="rId37"/>
    <p:sldId id="299" r:id="rId38"/>
    <p:sldId id="302" r:id="rId39"/>
    <p:sldId id="379" r:id="rId40"/>
  </p:sldIdLst>
  <p:sldSz cx="12192000" cy="6858000"/>
  <p:notesSz cx="10234613" cy="7099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353" autoAdjust="0"/>
  </p:normalViewPr>
  <p:slideViewPr>
    <p:cSldViewPr snapToGrid="0" showGuides="1">
      <p:cViewPr varScale="1">
        <p:scale>
          <a:sx n="97" d="100"/>
          <a:sy n="97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BE-4761-89F5-33D013DF5015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Percentage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Guessed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682-46D3-A0BF-E54C93979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5D9-4C6B-AD68-13F3EADF6E7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D9-4C6B-AD68-13F3EADF6E71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Percentage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Guessed</c:v>
                      </c:pt>
                      <c:pt idx="1">
                        <c:v>Inferred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682-46D3-A0BF-E54C93979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Sheet1!$B$2:$B$7</c:f>
              <c:numCache>
                <c:formatCode>General</c:formatCode>
                <c:ptCount val="6"/>
                <c:pt idx="0">
                  <c:v>77.36</c:v>
                </c:pt>
                <c:pt idx="1">
                  <c:v>43.49</c:v>
                </c:pt>
                <c:pt idx="2">
                  <c:v>95.74</c:v>
                </c:pt>
                <c:pt idx="3">
                  <c:v>85.47</c:v>
                </c:pt>
                <c:pt idx="4">
                  <c:v>74.14</c:v>
                </c:pt>
                <c:pt idx="5">
                  <c:v>74.14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Uroboros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Coreutils O0</c:v>
                      </c:pt>
                      <c:pt idx="1">
                        <c:v>Coreutils O1</c:v>
                      </c:pt>
                      <c:pt idx="2">
                        <c:v>CGC O0</c:v>
                      </c:pt>
                      <c:pt idx="3">
                        <c:v>CGC O1</c:v>
                      </c:pt>
                      <c:pt idx="4">
                        <c:v>CGC O2</c:v>
                      </c:pt>
                      <c:pt idx="5">
                        <c:v>CGC O3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530-46B3-BB2B-E8610704B841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99.15</c:v>
                </c:pt>
                <c:pt idx="4">
                  <c:v>99.14</c:v>
                </c:pt>
                <c:pt idx="5">
                  <c:v>99.14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Ramblr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Coreutils O0</c:v>
                      </c:pt>
                      <c:pt idx="1">
                        <c:v>Coreutils O1</c:v>
                      </c:pt>
                      <c:pt idx="2">
                        <c:v>CGC O0</c:v>
                      </c:pt>
                      <c:pt idx="3">
                        <c:v>CGC O1</c:v>
                      </c:pt>
                      <c:pt idx="4">
                        <c:v>CGC O2</c:v>
                      </c:pt>
                      <c:pt idx="5">
                        <c:v>CGC O3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530-46B3-BB2B-E8610704B841}"/>
            </c:ext>
          </c:extLst>
        </c:ser>
        <c:ser>
          <c:idx val="2"/>
          <c:order val="2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Sheet1!$D$2:$D$7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99.15</c:v>
                </c:pt>
                <c:pt idx="4">
                  <c:v>98.28</c:v>
                </c:pt>
                <c:pt idx="5">
                  <c:v>98.28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Ramblr Fast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Coreutils O0</c:v>
                      </c:pt>
                      <c:pt idx="1">
                        <c:v>Coreutils O1</c:v>
                      </c:pt>
                      <c:pt idx="2">
                        <c:v>CGC O0</c:v>
                      </c:pt>
                      <c:pt idx="3">
                        <c:v>CGC O1</c:v>
                      </c:pt>
                      <c:pt idx="4">
                        <c:v>CGC O2</c:v>
                      </c:pt>
                      <c:pt idx="5">
                        <c:v>CGC O3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530-46B3-BB2B-E8610704B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758751"/>
        <c:axId val="176759999"/>
      </c:barChart>
      <c:catAx>
        <c:axId val="17675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zh-CN"/>
          </a:p>
        </c:txPr>
        <c:crossAx val="176759999"/>
        <c:crosses val="autoZero"/>
        <c:auto val="1"/>
        <c:lblAlgn val="ctr"/>
        <c:lblOffset val="100"/>
        <c:noMultiLvlLbl val="0"/>
      </c:catAx>
      <c:valAx>
        <c:axId val="1767599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675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4435304" cy="355681"/>
          </a:xfrm>
          <a:prstGeom prst="rect">
            <a:avLst/>
          </a:prstGeom>
        </p:spPr>
        <p:txBody>
          <a:bodyPr vert="horz" lIns="91378" tIns="45688" rIns="91378" bIns="45688" rtlCol="0"/>
          <a:lstStyle>
            <a:lvl1pPr algn="l">
              <a:defRPr sz="10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026" y="6"/>
            <a:ext cx="4435304" cy="355681"/>
          </a:xfrm>
          <a:prstGeom prst="rect">
            <a:avLst/>
          </a:prstGeom>
        </p:spPr>
        <p:txBody>
          <a:bodyPr vert="horz" lIns="91378" tIns="45688" rIns="91378" bIns="45688" rtlCol="0"/>
          <a:lstStyle>
            <a:lvl1pPr algn="r">
              <a:defRPr sz="1000"/>
            </a:lvl1pPr>
          </a:lstStyle>
          <a:p>
            <a:fld id="{E2D37471-0303-4417-8FCB-1463E2EE4282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6743624"/>
            <a:ext cx="4435304" cy="355681"/>
          </a:xfrm>
          <a:prstGeom prst="rect">
            <a:avLst/>
          </a:prstGeom>
        </p:spPr>
        <p:txBody>
          <a:bodyPr vert="horz" lIns="91378" tIns="45688" rIns="91378" bIns="45688" rtlCol="0" anchor="b"/>
          <a:lstStyle>
            <a:lvl1pPr algn="l">
              <a:defRPr sz="10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026" y="6743624"/>
            <a:ext cx="4435304" cy="355681"/>
          </a:xfrm>
          <a:prstGeom prst="rect">
            <a:avLst/>
          </a:prstGeom>
        </p:spPr>
        <p:txBody>
          <a:bodyPr vert="horz" lIns="91378" tIns="45688" rIns="91378" bIns="45688" rtlCol="0" anchor="b"/>
          <a:lstStyle>
            <a:lvl1pPr algn="r">
              <a:defRPr sz="1000"/>
            </a:lvl1pPr>
          </a:lstStyle>
          <a:p>
            <a:fld id="{96C1F943-1195-4E61-9A8B-DAC8365C54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434997" cy="356198"/>
          </a:xfrm>
          <a:prstGeom prst="rect">
            <a:avLst/>
          </a:prstGeom>
        </p:spPr>
        <p:txBody>
          <a:bodyPr vert="horz" lIns="98980" tIns="49490" rIns="98980" bIns="49490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53" y="1"/>
            <a:ext cx="4434997" cy="356198"/>
          </a:xfrm>
          <a:prstGeom prst="rect">
            <a:avLst/>
          </a:prstGeom>
        </p:spPr>
        <p:txBody>
          <a:bodyPr vert="horz" lIns="98980" tIns="49490" rIns="98980" bIns="49490" rtlCol="0"/>
          <a:lstStyle>
            <a:lvl1pPr algn="r">
              <a:defRPr sz="1300"/>
            </a:lvl1pPr>
          </a:lstStyle>
          <a:p>
            <a:fld id="{844A66AB-A783-4FE6-A84F-26C3021B71ED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9000"/>
            <a:ext cx="4259263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0" tIns="49490" rIns="98980" bIns="4949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416540"/>
            <a:ext cx="8187690" cy="2795349"/>
          </a:xfrm>
          <a:prstGeom prst="rect">
            <a:avLst/>
          </a:prstGeom>
        </p:spPr>
        <p:txBody>
          <a:bodyPr vert="horz" lIns="98980" tIns="49490" rIns="98980" bIns="4949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743107"/>
            <a:ext cx="4434997" cy="356197"/>
          </a:xfrm>
          <a:prstGeom prst="rect">
            <a:avLst/>
          </a:prstGeom>
        </p:spPr>
        <p:txBody>
          <a:bodyPr vert="horz" lIns="98980" tIns="49490" rIns="98980" bIns="49490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53" y="6743107"/>
            <a:ext cx="4434997" cy="356197"/>
          </a:xfrm>
          <a:prstGeom prst="rect">
            <a:avLst/>
          </a:prstGeom>
        </p:spPr>
        <p:txBody>
          <a:bodyPr vert="horz" lIns="98980" tIns="49490" rIns="98980" bIns="49490" rtlCol="0" anchor="b"/>
          <a:lstStyle>
            <a:lvl1pPr algn="r">
              <a:defRPr sz="1300"/>
            </a:lvl1pPr>
          </a:lstStyle>
          <a:p>
            <a:fld id="{61679C22-4F57-4EAA-A743-B1FC0D8ED6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52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37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66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9803"/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3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74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3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934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022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345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878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938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25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623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777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849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371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307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70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140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128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946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63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588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52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143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737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20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584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47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2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600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49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9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2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750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44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90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56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9C22-4F57-4EAA-A743-B1FC0D8ED65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29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46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37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0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过程 6"/>
          <p:cNvSpPr/>
          <p:nvPr userDrawn="1"/>
        </p:nvSpPr>
        <p:spPr>
          <a:xfrm>
            <a:off x="0" y="3390900"/>
            <a:ext cx="12192000" cy="1352550"/>
          </a:xfrm>
          <a:prstGeom prst="flowChartProcess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85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42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29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20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0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4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6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B8D37-6B16-436E-802A-268471451F05}" type="datetimeFigureOut">
              <a:rPr lang="zh-CN" altLang="en-US" smtClean="0"/>
              <a:t>2018/4/6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A9B3-F0D1-4F8E-A8B7-BA0C98BD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11500" dirty="0" err="1"/>
              <a:t>Ramblr</a:t>
            </a:r>
            <a:r>
              <a:rPr lang="en-US" altLang="zh-CN" sz="11500" dirty="0"/>
              <a:t> </a:t>
            </a:r>
            <a:br>
              <a:rPr lang="en-US" altLang="zh-CN" dirty="0"/>
            </a:br>
            <a:r>
              <a:rPr lang="en-US" altLang="zh-CN" sz="4800" dirty="0"/>
              <a:t>Making Reassembly Great Again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Ruoyu</a:t>
            </a:r>
            <a:r>
              <a:rPr lang="en-US" altLang="zh-CN" dirty="0"/>
              <a:t> “Fish” Wang, Yan Shoshitaishvili, Antonio Bianchi, </a:t>
            </a:r>
            <a:br>
              <a:rPr lang="en-US" altLang="zh-CN" dirty="0"/>
            </a:br>
            <a:r>
              <a:rPr lang="en-US" altLang="zh-CN" dirty="0"/>
              <a:t>Aravind Machiry, John Grosen, Paul Grosen, </a:t>
            </a:r>
            <a:br>
              <a:rPr lang="en-US" altLang="zh-CN" dirty="0"/>
            </a:br>
            <a:r>
              <a:rPr lang="en-US" altLang="zh-CN" dirty="0"/>
              <a:t>Christopher Kruegel, Giovanni Vigna</a:t>
            </a:r>
          </a:p>
        </p:txBody>
      </p:sp>
      <p:pic>
        <p:nvPicPr>
          <p:cNvPr id="4" name="Shape 67" descr="seclab-wav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223" y="4830583"/>
            <a:ext cx="3669553" cy="1542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81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73542" y="1558034"/>
            <a:ext cx="291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Code regions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73542" y="3643945"/>
            <a:ext cx="291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</a:rPr>
              <a:t>Data regions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78914"/>
              </p:ext>
            </p:extLst>
          </p:nvPr>
        </p:nvGraphicFramePr>
        <p:xfrm>
          <a:off x="4165601" y="1050152"/>
          <a:ext cx="3641213" cy="434026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641213">
                  <a:extLst>
                    <a:ext uri="{9D8B030D-6E8A-4147-A177-3AD203B41FA5}">
                      <a16:colId xmlns:a16="http://schemas.microsoft.com/office/drawing/2014/main" val="18726560"/>
                    </a:ext>
                  </a:extLst>
                </a:gridCol>
              </a:tblGrid>
              <a:tr h="1558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>
                          <a:solidFill>
                            <a:schemeClr val="bg1"/>
                          </a:solidFill>
                        </a:rPr>
                        <a:t>.text</a:t>
                      </a:r>
                      <a:endParaRPr lang="zh-CN" alt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18963"/>
                  </a:ext>
                </a:extLst>
              </a:tr>
              <a:tr h="9271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/>
                        <a:t>.</a:t>
                      </a:r>
                      <a:r>
                        <a:rPr lang="en-US" altLang="zh-CN" sz="4000" b="1" dirty="0" err="1"/>
                        <a:t>rodata</a:t>
                      </a:r>
                      <a:endParaRPr lang="zh-CN" altLang="en-US" sz="40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22668"/>
                  </a:ext>
                </a:extLst>
              </a:tr>
              <a:tr h="9271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/>
                        <a:t>.data</a:t>
                      </a:r>
                      <a:endParaRPr lang="zh-CN" altLang="en-US" sz="40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19801"/>
                  </a:ext>
                </a:extLst>
              </a:tr>
              <a:tr h="9271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/>
                        <a:t>.</a:t>
                      </a:r>
                      <a:r>
                        <a:rPr lang="en-US" altLang="zh-CN" sz="4000" b="1" dirty="0" err="1"/>
                        <a:t>bss</a:t>
                      </a:r>
                      <a:endParaRPr lang="zh-CN" altLang="en-US" sz="40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89440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218812" y="1050152"/>
            <a:ext cx="19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Consolas" panose="020B0609020204030204" pitchFamily="49" charset="0"/>
              </a:rPr>
              <a:t>0x80486f0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18812" y="2576568"/>
            <a:ext cx="19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Consolas" panose="020B0609020204030204" pitchFamily="49" charset="0"/>
              </a:rPr>
              <a:t>0x804d000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18812" y="3536222"/>
            <a:ext cx="19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Consolas" panose="020B0609020204030204" pitchFamily="49" charset="0"/>
              </a:rPr>
              <a:t>0x804d200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18812" y="4423284"/>
            <a:ext cx="19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Consolas" panose="020B0609020204030204" pitchFamily="49" charset="0"/>
              </a:rPr>
              <a:t>0x804e000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6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05053" y="495469"/>
            <a:ext cx="7518226" cy="5940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nsolas" panose="020B0609020204030204" pitchFamily="49" charset="0"/>
              </a:rPr>
              <a:t>.text: 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80488e3:     push   </a:t>
            </a:r>
            <a:r>
              <a:rPr lang="en-US" altLang="zh-CN" sz="2000" dirty="0" err="1">
                <a:latin typeface="Consolas" panose="020B0609020204030204" pitchFamily="49" charset="0"/>
              </a:rPr>
              <a:t>ebp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en-US" altLang="zh-CN" sz="2000" dirty="0">
                <a:latin typeface="Consolas" panose="020B0609020204030204" pitchFamily="49" charset="0"/>
              </a:rPr>
              <a:t>80488e4:     </a:t>
            </a:r>
            <a:r>
              <a:rPr lang="en-US" altLang="zh-CN" sz="2000" dirty="0" err="1">
                <a:latin typeface="Consolas" panose="020B0609020204030204" pitchFamily="49" charset="0"/>
              </a:rPr>
              <a:t>mov</a:t>
            </a:r>
            <a:r>
              <a:rPr lang="en-US" altLang="zh-CN" sz="2000" dirty="0">
                <a:latin typeface="Consolas" panose="020B0609020204030204" pitchFamily="49" charset="0"/>
              </a:rPr>
              <a:t>    </a:t>
            </a:r>
            <a:r>
              <a:rPr lang="en-US" altLang="zh-CN" sz="2000" dirty="0" err="1">
                <a:latin typeface="Consolas" panose="020B0609020204030204" pitchFamily="49" charset="0"/>
              </a:rPr>
              <a:t>ebp</a:t>
            </a:r>
            <a:r>
              <a:rPr lang="en-US" altLang="zh-CN" sz="2000" dirty="0">
                <a:latin typeface="Consolas" panose="020B0609020204030204" pitchFamily="49" charset="0"/>
              </a:rPr>
              <a:t>, </a:t>
            </a:r>
            <a:r>
              <a:rPr lang="en-US" altLang="zh-CN" sz="2000" dirty="0" err="1">
                <a:latin typeface="Consolas" panose="020B0609020204030204" pitchFamily="49" charset="0"/>
              </a:rPr>
              <a:t>esp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en-US" altLang="zh-CN" sz="2000" dirty="0">
                <a:latin typeface="Consolas" panose="020B0609020204030204" pitchFamily="49" charset="0"/>
              </a:rPr>
              <a:t>80488e6:     sub    </a:t>
            </a:r>
            <a:r>
              <a:rPr lang="en-US" altLang="zh-CN" sz="2000" dirty="0" err="1">
                <a:latin typeface="Consolas" panose="020B0609020204030204" pitchFamily="49" charset="0"/>
              </a:rPr>
              <a:t>esp</a:t>
            </a:r>
            <a:r>
              <a:rPr lang="en-US" altLang="zh-CN" sz="2000" dirty="0">
                <a:latin typeface="Consolas" panose="020B0609020204030204" pitchFamily="49" charset="0"/>
              </a:rPr>
              <a:t>, 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0x48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80488e9:     </a:t>
            </a:r>
            <a:r>
              <a:rPr lang="en-US" altLang="zh-CN" sz="2000" dirty="0" err="1">
                <a:latin typeface="Consolas" panose="020B0609020204030204" pitchFamily="49" charset="0"/>
              </a:rPr>
              <a:t>mov</a:t>
            </a:r>
            <a:r>
              <a:rPr lang="en-US" altLang="zh-CN" sz="2000" dirty="0">
                <a:latin typeface="Consolas" panose="020B0609020204030204" pitchFamily="49" charset="0"/>
              </a:rPr>
              <a:t>    DWORD PTR [ebp-0x10], 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0x0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80488f0:     </a:t>
            </a:r>
            <a:r>
              <a:rPr lang="en-US" altLang="zh-CN" sz="2000" dirty="0" err="1">
                <a:latin typeface="Consolas" panose="020B0609020204030204" pitchFamily="49" charset="0"/>
              </a:rPr>
              <a:t>mov</a:t>
            </a:r>
            <a:r>
              <a:rPr lang="en-US" altLang="zh-CN" sz="2000" dirty="0">
                <a:latin typeface="Consolas" panose="020B0609020204030204" pitchFamily="49" charset="0"/>
              </a:rPr>
              <a:t>    DWORD PTR [ebp-0xc], 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0x0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80488f7:     </a:t>
            </a:r>
            <a:r>
              <a:rPr lang="en-US" altLang="zh-CN" sz="2000" dirty="0" err="1">
                <a:latin typeface="Consolas" panose="020B0609020204030204" pitchFamily="49" charset="0"/>
              </a:rPr>
              <a:t>mov</a:t>
            </a:r>
            <a:r>
              <a:rPr lang="en-US" altLang="zh-CN" sz="2000" dirty="0">
                <a:latin typeface="Consolas" panose="020B0609020204030204" pitchFamily="49" charset="0"/>
              </a:rPr>
              <a:t>    DWORD PTR [ebp-0xc], 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0x80540a0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80488fe:     </a:t>
            </a:r>
            <a:r>
              <a:rPr lang="en-US" altLang="zh-CN" sz="2000" dirty="0" err="1">
                <a:latin typeface="Consolas" panose="020B0609020204030204" pitchFamily="49" charset="0"/>
              </a:rPr>
              <a:t>mov</a:t>
            </a:r>
            <a:r>
              <a:rPr lang="en-US" altLang="zh-CN" sz="2000" dirty="0">
                <a:latin typeface="Consolas" panose="020B0609020204030204" pitchFamily="49" charset="0"/>
              </a:rPr>
              <a:t>    </a:t>
            </a:r>
            <a:r>
              <a:rPr lang="en-US" altLang="zh-CN" sz="2000" dirty="0" err="1">
                <a:latin typeface="Consolas" panose="020B0609020204030204" pitchFamily="49" charset="0"/>
              </a:rPr>
              <a:t>eax</a:t>
            </a:r>
            <a:r>
              <a:rPr lang="en-US" altLang="zh-CN" sz="2000" dirty="0">
                <a:latin typeface="Consolas" panose="020B0609020204030204" pitchFamily="49" charset="0"/>
              </a:rPr>
              <a:t>, 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0xfb7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8048903:     </a:t>
            </a:r>
            <a:r>
              <a:rPr lang="en-US" altLang="zh-CN" sz="2000" dirty="0" err="1">
                <a:latin typeface="Consolas" panose="020B0609020204030204" pitchFamily="49" charset="0"/>
              </a:rPr>
              <a:t>mov</a:t>
            </a:r>
            <a:r>
              <a:rPr lang="en-US" altLang="zh-CN" sz="2000" dirty="0">
                <a:latin typeface="Consolas" panose="020B0609020204030204" pitchFamily="49" charset="0"/>
              </a:rPr>
              <a:t>    WORD PTR [ebp-0x10], ax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8048907:     </a:t>
            </a:r>
            <a:r>
              <a:rPr lang="en-US" altLang="zh-CN" sz="2000" dirty="0" err="1">
                <a:latin typeface="Consolas" panose="020B0609020204030204" pitchFamily="49" charset="0"/>
              </a:rPr>
              <a:t>mov</a:t>
            </a:r>
            <a:r>
              <a:rPr lang="en-US" altLang="zh-CN" sz="2000" dirty="0">
                <a:latin typeface="Consolas" panose="020B0609020204030204" pitchFamily="49" charset="0"/>
              </a:rPr>
              <a:t>    </a:t>
            </a:r>
            <a:r>
              <a:rPr lang="en-US" altLang="zh-CN" sz="2000" dirty="0" err="1">
                <a:latin typeface="Consolas" panose="020B0609020204030204" pitchFamily="49" charset="0"/>
              </a:rPr>
              <a:t>eax</a:t>
            </a:r>
            <a:r>
              <a:rPr lang="en-US" altLang="zh-CN" sz="2000" dirty="0">
                <a:latin typeface="Consolas" panose="020B0609020204030204" pitchFamily="49" charset="0"/>
              </a:rPr>
              <a:t>, ds: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0x805be60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804890c:     test   </a:t>
            </a:r>
            <a:r>
              <a:rPr lang="en-US" altLang="zh-CN" sz="2000" dirty="0" err="1">
                <a:latin typeface="Consolas" panose="020B0609020204030204" pitchFamily="49" charset="0"/>
              </a:rPr>
              <a:t>eax</a:t>
            </a:r>
            <a:r>
              <a:rPr lang="en-US" altLang="zh-CN" sz="2000" dirty="0">
                <a:latin typeface="Consolas" panose="020B0609020204030204" pitchFamily="49" charset="0"/>
              </a:rPr>
              <a:t>, </a:t>
            </a:r>
            <a:r>
              <a:rPr lang="en-US" altLang="zh-CN" sz="2000" dirty="0" err="1">
                <a:latin typeface="Consolas" panose="020B0609020204030204" pitchFamily="49" charset="0"/>
              </a:rPr>
              <a:t>eax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en-US" altLang="zh-CN" sz="2000" dirty="0">
                <a:latin typeface="Consolas" panose="020B0609020204030204" pitchFamily="49" charset="0"/>
              </a:rPr>
              <a:t>804890e:     </a:t>
            </a:r>
            <a:r>
              <a:rPr lang="en-US" altLang="zh-CN" sz="2000" dirty="0" err="1">
                <a:latin typeface="Consolas" panose="020B0609020204030204" pitchFamily="49" charset="0"/>
              </a:rPr>
              <a:t>jne</a:t>
            </a:r>
            <a:r>
              <a:rPr lang="en-US" altLang="zh-CN" sz="2000" dirty="0">
                <a:latin typeface="Consolas" panose="020B0609020204030204" pitchFamily="49" charset="0"/>
              </a:rPr>
              <a:t>    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0x804895b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8048910:     </a:t>
            </a:r>
            <a:r>
              <a:rPr lang="en-US" altLang="zh-CN" sz="2000" dirty="0" err="1">
                <a:latin typeface="Consolas" panose="020B0609020204030204" pitchFamily="49" charset="0"/>
              </a:rPr>
              <a:t>mov</a:t>
            </a:r>
            <a:r>
              <a:rPr lang="en-US" altLang="zh-CN" sz="2000" dirty="0">
                <a:latin typeface="Consolas" panose="020B0609020204030204" pitchFamily="49" charset="0"/>
              </a:rPr>
              <a:t>    </a:t>
            </a:r>
            <a:r>
              <a:rPr lang="en-US" altLang="zh-CN" sz="2000" dirty="0" err="1">
                <a:latin typeface="Consolas" panose="020B0609020204030204" pitchFamily="49" charset="0"/>
              </a:rPr>
              <a:t>eax</a:t>
            </a:r>
            <a:r>
              <a:rPr lang="en-US" altLang="zh-CN" sz="2000" dirty="0">
                <a:latin typeface="Consolas" panose="020B0609020204030204" pitchFamily="49" charset="0"/>
              </a:rPr>
              <a:t>, ds: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0x805be5c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...</a:t>
            </a:r>
          </a:p>
          <a:p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en-US" altLang="zh-CN" sz="2000" dirty="0">
                <a:latin typeface="Consolas" panose="020B0609020204030204" pitchFamily="49" charset="0"/>
              </a:rPr>
              <a:t>.data: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804d538:     </a:t>
            </a:r>
            <a:r>
              <a:rPr lang="en-US" altLang="zh-CN" sz="2000" dirty="0" err="1">
                <a:solidFill>
                  <a:srgbClr val="0070C0"/>
                </a:solidFill>
                <a:latin typeface="Consolas" panose="020B0609020204030204" pitchFamily="49" charset="0"/>
              </a:rPr>
              <a:t>ec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 8e 04 08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804d53c:     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05 8f 04 08</a:t>
            </a:r>
          </a:p>
          <a:p>
            <a:r>
              <a:rPr lang="en-US" altLang="zh-CN" sz="2000" dirty="0">
                <a:latin typeface="Consolas" panose="020B0609020204030204" pitchFamily="49" charset="0"/>
              </a:rPr>
              <a:t>804d540:     </a:t>
            </a:r>
            <a:r>
              <a:rPr lang="en-US" altLang="zh-CN" sz="2000" dirty="0">
                <a:solidFill>
                  <a:srgbClr val="0070C0"/>
                </a:solidFill>
                <a:latin typeface="Consolas" panose="020B0609020204030204" pitchFamily="49" charset="0"/>
              </a:rPr>
              <a:t>1e 8f 04 08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01108"/>
              </p:ext>
            </p:extLst>
          </p:nvPr>
        </p:nvGraphicFramePr>
        <p:xfrm>
          <a:off x="2123068" y="127017"/>
          <a:ext cx="3641213" cy="434026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641213">
                  <a:extLst>
                    <a:ext uri="{9D8B030D-6E8A-4147-A177-3AD203B41FA5}">
                      <a16:colId xmlns:a16="http://schemas.microsoft.com/office/drawing/2014/main" val="18726560"/>
                    </a:ext>
                  </a:extLst>
                </a:gridCol>
              </a:tblGrid>
              <a:tr h="1558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>
                          <a:solidFill>
                            <a:schemeClr val="bg1"/>
                          </a:solidFill>
                        </a:rPr>
                        <a:t>.text</a:t>
                      </a:r>
                      <a:endParaRPr lang="zh-CN" alt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18963"/>
                  </a:ext>
                </a:extLst>
              </a:tr>
              <a:tr h="9271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/>
                        <a:t>.</a:t>
                      </a:r>
                      <a:r>
                        <a:rPr lang="en-US" altLang="zh-CN" sz="4000" b="1" dirty="0" err="1"/>
                        <a:t>rodata</a:t>
                      </a:r>
                      <a:endParaRPr lang="zh-CN" altLang="en-US" sz="40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22668"/>
                  </a:ext>
                </a:extLst>
              </a:tr>
              <a:tr h="9271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/>
                        <a:t>.data</a:t>
                      </a:r>
                      <a:endParaRPr lang="zh-CN" altLang="en-US" sz="40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19801"/>
                  </a:ext>
                </a:extLst>
              </a:tr>
              <a:tr h="9271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/>
                        <a:t>.</a:t>
                      </a:r>
                      <a:r>
                        <a:rPr lang="en-US" altLang="zh-CN" sz="4000" b="1" dirty="0" err="1"/>
                        <a:t>bss</a:t>
                      </a:r>
                      <a:endParaRPr lang="zh-CN" altLang="en-US" sz="40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89440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76279" y="127017"/>
            <a:ext cx="19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Consolas" panose="020B0609020204030204" pitchFamily="49" charset="0"/>
              </a:rPr>
              <a:t>0x80486f0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279" y="1653433"/>
            <a:ext cx="19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Consolas" panose="020B0609020204030204" pitchFamily="49" charset="0"/>
              </a:rPr>
              <a:t>0x804d000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6279" y="2613087"/>
            <a:ext cx="19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Consolas" panose="020B0609020204030204" pitchFamily="49" charset="0"/>
              </a:rPr>
              <a:t>0x804d200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279" y="3500149"/>
            <a:ext cx="19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Consolas" panose="020B0609020204030204" pitchFamily="49" charset="0"/>
              </a:rPr>
              <a:t>0x804e000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98385" y="1409855"/>
            <a:ext cx="88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nsolas" panose="020B0609020204030204" pitchFamily="49" charset="0"/>
              </a:rPr>
              <a:t>0x48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71505" y="1710933"/>
            <a:ext cx="8809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nsolas" panose="020B0609020204030204" pitchFamily="49" charset="0"/>
              </a:rPr>
              <a:t>0x0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33200" y="2015186"/>
            <a:ext cx="88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nsolas" panose="020B0609020204030204" pitchFamily="49" charset="0"/>
              </a:rPr>
              <a:t>0x0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28937" y="2321639"/>
            <a:ext cx="179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onsolas" panose="020B0609020204030204" pitchFamily="49" charset="0"/>
              </a:rPr>
              <a:t>0x80540a0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96003" y="2625626"/>
            <a:ext cx="104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nsolas" panose="020B0609020204030204" pitchFamily="49" charset="0"/>
              </a:rPr>
              <a:t>0xfb7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15103" y="3237637"/>
            <a:ext cx="186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onsolas" panose="020B0609020204030204" pitchFamily="49" charset="0"/>
              </a:rPr>
              <a:t>0x805be60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1277" y="3849258"/>
            <a:ext cx="186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onsolas" panose="020B0609020204030204" pitchFamily="49" charset="0"/>
              </a:rPr>
              <a:t>0x804895b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15702" y="4151260"/>
            <a:ext cx="186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onsolas" panose="020B0609020204030204" pitchFamily="49" charset="0"/>
              </a:rPr>
              <a:t>0x805be5c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46959" y="5367555"/>
            <a:ext cx="18644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onsolas" panose="020B0609020204030204" pitchFamily="49" charset="0"/>
              </a:rPr>
              <a:t>0x8048eec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46959" y="5676670"/>
            <a:ext cx="18644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onsolas" panose="020B0609020204030204" pitchFamily="49" charset="0"/>
              </a:rPr>
              <a:t>0x8048f05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46959" y="5985785"/>
            <a:ext cx="18644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onsolas" panose="020B0609020204030204" pitchFamily="49" charset="0"/>
              </a:rPr>
              <a:t>0x8048f1e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82635" y="5244250"/>
            <a:ext cx="287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Cooper Black" panose="0208090404030B020404" pitchFamily="18" charset="0"/>
              </a:rPr>
              <a:t>Uroboros</a:t>
            </a:r>
            <a:endParaRPr lang="zh-CN" altLang="en-US" sz="2400" dirty="0">
              <a:latin typeface="Cooper Black" panose="0208090404030B0204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229" y="5907503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USENIX Sec  ‘15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973969" y="1409855"/>
            <a:ext cx="762411" cy="40011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292467" y="1699718"/>
            <a:ext cx="762411" cy="40011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193781" y="2012935"/>
            <a:ext cx="762411" cy="40011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033897" y="2624194"/>
            <a:ext cx="762411" cy="40011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233517" y="3228945"/>
            <a:ext cx="1805829" cy="40011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174435" y="3832264"/>
            <a:ext cx="1805829" cy="40011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63239" y="4151260"/>
            <a:ext cx="1805829" cy="40011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039346" y="2330331"/>
            <a:ext cx="1805829" cy="40011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168140" y="5196848"/>
            <a:ext cx="2095099" cy="135314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9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40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2959" y="4888349"/>
            <a:ext cx="38377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Positives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1105" y="4888348"/>
            <a:ext cx="383775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Negatives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163" y="2553629"/>
            <a:ext cx="855472" cy="15242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92" y="1394041"/>
            <a:ext cx="2763296" cy="698321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3006537" y="2207941"/>
            <a:ext cx="48897" cy="356839"/>
          </a:xfrm>
          <a:custGeom>
            <a:avLst/>
            <a:gdLst>
              <a:gd name="connsiteX0" fmla="*/ 4292 w 48897"/>
              <a:gd name="connsiteY0" fmla="*/ 0 h 356839"/>
              <a:gd name="connsiteX1" fmla="*/ 4292 w 48897"/>
              <a:gd name="connsiteY1" fmla="*/ 223025 h 356839"/>
              <a:gd name="connsiteX2" fmla="*/ 48897 w 48897"/>
              <a:gd name="connsiteY2" fmla="*/ 356839 h 35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97" h="356839">
                <a:moveTo>
                  <a:pt x="4292" y="0"/>
                </a:moveTo>
                <a:cubicBezTo>
                  <a:pt x="575" y="81776"/>
                  <a:pt x="-3142" y="163552"/>
                  <a:pt x="4292" y="223025"/>
                </a:cubicBezTo>
                <a:cubicBezTo>
                  <a:pt x="11726" y="282498"/>
                  <a:pt x="30311" y="319668"/>
                  <a:pt x="48897" y="35683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555" y="2570356"/>
            <a:ext cx="1260855" cy="15481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105" y="1298274"/>
            <a:ext cx="3695816" cy="887155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9054790" y="2241395"/>
            <a:ext cx="68885" cy="278781"/>
          </a:xfrm>
          <a:custGeom>
            <a:avLst/>
            <a:gdLst>
              <a:gd name="connsiteX0" fmla="*/ 0 w 68885"/>
              <a:gd name="connsiteY0" fmla="*/ 0 h 278781"/>
              <a:gd name="connsiteX1" fmla="*/ 66908 w 68885"/>
              <a:gd name="connsiteY1" fmla="*/ 133815 h 278781"/>
              <a:gd name="connsiteX2" fmla="*/ 44605 w 68885"/>
              <a:gd name="connsiteY2" fmla="*/ 278781 h 27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85" h="278781">
                <a:moveTo>
                  <a:pt x="0" y="0"/>
                </a:moveTo>
                <a:cubicBezTo>
                  <a:pt x="29737" y="43676"/>
                  <a:pt x="59474" y="87352"/>
                  <a:pt x="66908" y="133815"/>
                </a:cubicBezTo>
                <a:cubicBezTo>
                  <a:pt x="74342" y="180279"/>
                  <a:pt x="59473" y="229530"/>
                  <a:pt x="44605" y="278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55749" y="841074"/>
            <a:ext cx="4023110" cy="37580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17602" y="841074"/>
            <a:ext cx="4023110" cy="37580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825910" y="6550223"/>
            <a:ext cx="148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Thanks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</a:rPr>
              <a:t>xkcd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</a:rPr>
              <a:t> :-)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Problem: Value Collisions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452890" y="2778994"/>
            <a:ext cx="37373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50"/>
                </a:solidFill>
                <a:latin typeface="Consolas" panose="020B0609020204030204" pitchFamily="49" charset="0"/>
              </a:rPr>
              <a:t>/* stored at 0x8060080 */</a:t>
            </a:r>
          </a:p>
          <a:p>
            <a:r>
              <a:rPr lang="en-US" altLang="zh-CN" sz="2000" dirty="0">
                <a:solidFill>
                  <a:srgbClr val="0000F0"/>
                </a:solidFill>
                <a:latin typeface="Consolas" panose="020B0609020204030204" pitchFamily="49" charset="0"/>
              </a:rPr>
              <a:t>static float </a:t>
            </a:r>
            <a:r>
              <a:rPr lang="en-US" altLang="zh-CN" sz="2000" dirty="0">
                <a:latin typeface="Consolas" panose="020B0609020204030204" pitchFamily="49" charset="0"/>
              </a:rPr>
              <a:t>a = 4e-34;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38997" y="1421214"/>
            <a:ext cx="2885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8060080      .</a:t>
            </a:r>
            <a:r>
              <a:rPr lang="en-US" altLang="zh-CN" dirty="0" err="1">
                <a:latin typeface="Consolas" panose="020B0609020204030204" pitchFamily="49" charset="0"/>
              </a:rPr>
              <a:t>db</a:t>
            </a:r>
            <a:r>
              <a:rPr lang="en-US" altLang="zh-CN" dirty="0">
                <a:latin typeface="Consolas" panose="020B0609020204030204" pitchFamily="49" charset="0"/>
              </a:rPr>
              <a:t> 3d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8060081      .</a:t>
            </a:r>
            <a:r>
              <a:rPr lang="en-US" altLang="zh-CN" dirty="0" err="1">
                <a:latin typeface="Consolas" panose="020B0609020204030204" pitchFamily="49" charset="0"/>
              </a:rPr>
              <a:t>db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ec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8060082      .</a:t>
            </a:r>
            <a:r>
              <a:rPr lang="en-US" altLang="zh-CN" dirty="0" err="1">
                <a:latin typeface="Consolas" panose="020B0609020204030204" pitchFamily="49" charset="0"/>
              </a:rPr>
              <a:t>db</a:t>
            </a:r>
            <a:r>
              <a:rPr lang="en-US" altLang="zh-CN" dirty="0">
                <a:latin typeface="Consolas" panose="020B0609020204030204" pitchFamily="49" charset="0"/>
              </a:rPr>
              <a:t> 04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8060083      .</a:t>
            </a:r>
            <a:r>
              <a:rPr lang="en-US" altLang="zh-CN" dirty="0" err="1">
                <a:latin typeface="Consolas" panose="020B0609020204030204" pitchFamily="49" charset="0"/>
              </a:rPr>
              <a:t>db</a:t>
            </a:r>
            <a:r>
              <a:rPr lang="en-US" altLang="zh-CN" dirty="0">
                <a:latin typeface="Consolas" panose="020B0609020204030204" pitchFamily="49" charset="0"/>
              </a:rPr>
              <a:t> 08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3068" y="3783336"/>
            <a:ext cx="427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A Floating-point Variable </a:t>
            </a:r>
            <a:r>
              <a:rPr lang="en-US" altLang="zh-CN" sz="2400" i="1" dirty="0"/>
              <a:t>a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656438" y="5264684"/>
            <a:ext cx="405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Interpreted as a Pointer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7030063" y="4705775"/>
            <a:ext cx="36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8060080      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label_804ec3d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91458" y="157538"/>
            <a:ext cx="38377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Positives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56438" y="2800178"/>
            <a:ext cx="405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Byte Representation</a:t>
            </a:r>
            <a:endParaRPr lang="zh-CN" altLang="en-US" sz="2400" dirty="0"/>
          </a:p>
        </p:txBody>
      </p:sp>
      <p:sp>
        <p:nvSpPr>
          <p:cNvPr id="11" name="右箭头 10"/>
          <p:cNvSpPr/>
          <p:nvPr/>
        </p:nvSpPr>
        <p:spPr>
          <a:xfrm rot="19993045">
            <a:off x="5515495" y="2575382"/>
            <a:ext cx="1288973" cy="5527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8249866" y="3715671"/>
            <a:ext cx="864031" cy="5527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5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Problem: Compiler Optimization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38200" y="1769805"/>
            <a:ext cx="4866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00F0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[2] = {0};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 err="1">
                <a:solidFill>
                  <a:srgbClr val="0000F0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main()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 err="1">
                <a:solidFill>
                  <a:srgbClr val="0000F0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input = </a:t>
            </a:r>
            <a:r>
              <a:rPr lang="en-US" altLang="zh-CN" dirty="0" err="1">
                <a:latin typeface="Consolas" panose="020B0609020204030204" pitchFamily="49" charset="0"/>
              </a:rPr>
              <a:t>getchar</a:t>
            </a:r>
            <a:r>
              <a:rPr lang="en-US" altLang="zh-CN" dirty="0"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switch</a:t>
            </a:r>
            <a:r>
              <a:rPr lang="en-US" altLang="zh-CN" dirty="0">
                <a:latin typeface="Consolas" panose="020B0609020204030204" pitchFamily="49" charset="0"/>
              </a:rPr>
              <a:t> (input – 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'A'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{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case</a:t>
            </a:r>
            <a:r>
              <a:rPr lang="en-US" altLang="zh-CN" dirty="0">
                <a:latin typeface="Consolas" panose="020B0609020204030204" pitchFamily="49" charset="0"/>
              </a:rPr>
              <a:t> 0: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  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[input – 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'A'</a:t>
            </a:r>
            <a:r>
              <a:rPr lang="en-US" altLang="zh-CN" dirty="0">
                <a:latin typeface="Consolas" panose="020B0609020204030204" pitchFamily="49" charset="0"/>
              </a:rPr>
              <a:t>]++;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break</a:t>
            </a:r>
            <a:r>
              <a:rPr lang="en-US" altLang="zh-CN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...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}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}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91458" y="157538"/>
            <a:ext cx="38377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Negatives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8199" y="1769805"/>
            <a:ext cx="4866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ctrs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[2] = {0};</a:t>
            </a:r>
          </a:p>
          <a:p>
            <a:endParaRPr lang="en-US" altLang="zh-CN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input =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getchar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switch (input – 'A')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case 0: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  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[input – 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'A'</a:t>
            </a:r>
            <a:r>
              <a:rPr lang="en-US" altLang="zh-CN" dirty="0">
                <a:latin typeface="Consolas" panose="020B0609020204030204" pitchFamily="49" charset="0"/>
              </a:rPr>
              <a:t>]++;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 break;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...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05545" y="3999124"/>
            <a:ext cx="716096" cy="3305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704687" y="3999124"/>
            <a:ext cx="912563" cy="33050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84416" y="5712542"/>
            <a:ext cx="557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A code snippet allows </a:t>
            </a:r>
            <a:r>
              <a:rPr lang="en-US" altLang="zh-CN" sz="2400" b="1" dirty="0"/>
              <a:t>constant folding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86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Problem: Compiler Optimization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095999" y="1769805"/>
            <a:ext cx="5166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; Assuming </a:t>
            </a:r>
            <a:r>
              <a:rPr lang="en-US" altLang="zh-CN" i="1" dirty="0" err="1">
                <a:solidFill>
                  <a:srgbClr val="00B050"/>
                </a:solidFill>
                <a:latin typeface="Consolas" panose="020B0609020204030204" pitchFamily="49" charset="0"/>
              </a:rPr>
              <a:t>ctrs</a:t>
            </a:r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 is stored at </a:t>
            </a:r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0x804a034</a:t>
            </a:r>
          </a:p>
          <a:p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; </a:t>
            </a:r>
            <a:r>
              <a:rPr lang="en-US" altLang="zh-CN" i="1" dirty="0" err="1">
                <a:solidFill>
                  <a:srgbClr val="00B050"/>
                </a:solidFill>
                <a:latin typeface="Consolas" panose="020B0609020204030204" pitchFamily="49" charset="0"/>
              </a:rPr>
              <a:t>eax</a:t>
            </a:r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 holds the input character</a:t>
            </a:r>
          </a:p>
          <a:p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; </a:t>
            </a:r>
            <a:r>
              <a:rPr lang="en-US" altLang="zh-CN" dirty="0" err="1">
                <a:solidFill>
                  <a:srgbClr val="00B050"/>
                </a:solidFill>
                <a:latin typeface="Consolas" panose="020B0609020204030204" pitchFamily="49" charset="0"/>
              </a:rPr>
              <a:t>ctrs</a:t>
            </a:r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[input – 'A']++;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  add    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0x8049f30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eax</a:t>
            </a:r>
            <a:r>
              <a:rPr lang="en-US" altLang="zh-CN" dirty="0">
                <a:latin typeface="Consolas" panose="020B0609020204030204" pitchFamily="49" charset="0"/>
              </a:rPr>
              <a:t> * 4], 1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...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.</a:t>
            </a:r>
            <a:r>
              <a:rPr lang="en-US" altLang="zh-CN" dirty="0" err="1">
                <a:latin typeface="Consolas" panose="020B0609020204030204" pitchFamily="49" charset="0"/>
              </a:rPr>
              <a:t>bss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804a034</a:t>
            </a:r>
            <a:r>
              <a:rPr lang="en-US" altLang="zh-CN" dirty="0">
                <a:latin typeface="Consolas" panose="020B0609020204030204" pitchFamily="49" charset="0"/>
              </a:rPr>
              <a:t>: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[0]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804a038: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[1]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4416" y="5712542"/>
            <a:ext cx="557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A code snippet allows </a:t>
            </a:r>
            <a:r>
              <a:rPr lang="en-US" altLang="zh-CN" sz="2400" b="1" dirty="0"/>
              <a:t>constant folding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614591" y="5712542"/>
            <a:ext cx="412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Compiled in Clang with –O1</a:t>
            </a:r>
            <a:endParaRPr lang="zh-CN" altLang="en-US" sz="2400" dirty="0"/>
          </a:p>
        </p:txBody>
      </p:sp>
      <p:sp>
        <p:nvSpPr>
          <p:cNvPr id="2" name="云形 1"/>
          <p:cNvSpPr/>
          <p:nvPr/>
        </p:nvSpPr>
        <p:spPr>
          <a:xfrm>
            <a:off x="7969284" y="4434245"/>
            <a:ext cx="3795252" cy="113014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0x8049f30</a:t>
            </a:r>
            <a:r>
              <a:rPr lang="en-US" altLang="zh-CN" b="1" dirty="0"/>
              <a:t> does not belong to any section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838200" y="1769805"/>
            <a:ext cx="4866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ctrs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[2] = {0};</a:t>
            </a:r>
          </a:p>
          <a:p>
            <a:endParaRPr lang="en-US" altLang="zh-CN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input =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getchar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switch (input – 'A')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case 0: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  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[input – 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'A'</a:t>
            </a:r>
            <a:r>
              <a:rPr lang="en-US" altLang="zh-CN" dirty="0">
                <a:latin typeface="Consolas" panose="020B0609020204030204" pitchFamily="49" charset="0"/>
              </a:rPr>
              <a:t>]++;</a:t>
            </a:r>
            <a:endParaRPr lang="en-US" altLang="zh-CN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 break;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...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91458" y="157538"/>
            <a:ext cx="38377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Negatives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305545" y="3999124"/>
            <a:ext cx="716096" cy="3305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704687" y="3999124"/>
            <a:ext cx="912563" cy="33050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过程 2"/>
          <p:cNvSpPr/>
          <p:nvPr/>
        </p:nvSpPr>
        <p:spPr>
          <a:xfrm>
            <a:off x="1707495" y="1740143"/>
            <a:ext cx="8777007" cy="4203231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Consolas" panose="020B0609020204030204" pitchFamily="49" charset="0"/>
              </a:rPr>
              <a:t>0x804a034</a:t>
            </a:r>
            <a:r>
              <a:rPr lang="en-US" altLang="zh-CN" sz="2800" dirty="0">
                <a:latin typeface="Consolas" panose="020B0609020204030204" pitchFamily="49" charset="0"/>
              </a:rPr>
              <a:t> – </a:t>
            </a:r>
            <a:r>
              <a:rPr lang="en-US" altLang="zh-CN" sz="2800" dirty="0">
                <a:solidFill>
                  <a:srgbClr val="C00000"/>
                </a:solidFill>
                <a:latin typeface="Consolas" panose="020B0609020204030204" pitchFamily="49" charset="0"/>
              </a:rPr>
              <a:t>‘A’</a:t>
            </a:r>
            <a:r>
              <a:rPr lang="en-US" altLang="zh-CN" sz="2800" dirty="0">
                <a:latin typeface="Consolas" panose="020B0609020204030204" pitchFamily="49" charset="0"/>
              </a:rPr>
              <a:t> * </a:t>
            </a:r>
            <a:r>
              <a:rPr lang="en-US" altLang="zh-CN" sz="2800" dirty="0" err="1">
                <a:latin typeface="Consolas" panose="020B0609020204030204" pitchFamily="49" charset="0"/>
              </a:rPr>
              <a:t>sizeof</a:t>
            </a:r>
            <a:r>
              <a:rPr lang="en-US" altLang="zh-CN" sz="2800" dirty="0">
                <a:latin typeface="Consolas" panose="020B0609020204030204" pitchFamily="49" charset="0"/>
              </a:rPr>
              <a:t>(</a:t>
            </a:r>
            <a:r>
              <a:rPr lang="en-US" altLang="zh-CN" sz="2800" dirty="0" err="1">
                <a:latin typeface="Consolas" panose="020B0609020204030204" pitchFamily="49" charset="0"/>
              </a:rPr>
              <a:t>int</a:t>
            </a:r>
            <a:r>
              <a:rPr lang="en-US" altLang="zh-CN" sz="2800" dirty="0">
                <a:latin typeface="Consolas" panose="020B0609020204030204" pitchFamily="49" charset="0"/>
              </a:rPr>
              <a:t>) = </a:t>
            </a:r>
            <a:r>
              <a:rPr lang="en-US" altLang="zh-CN" sz="2800" dirty="0">
                <a:solidFill>
                  <a:srgbClr val="FF0000"/>
                </a:solidFill>
                <a:latin typeface="Consolas" panose="020B0609020204030204" pitchFamily="49" charset="0"/>
              </a:rPr>
              <a:t>0x8049f30</a:t>
            </a:r>
            <a:endParaRPr lang="zh-CN" altLang="en-US" sz="28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Approach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02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6052" y="2617658"/>
            <a:ext cx="38377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Positives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6052" y="3628701"/>
            <a:ext cx="383775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Negatives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6838175" y="1478853"/>
          <a:ext cx="4368800" cy="429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091448" y="4044199"/>
            <a:ext cx="1862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Heuristics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40364" y="527056"/>
            <a:ext cx="3711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+mj-ea"/>
                <a:ea typeface="+mj-ea"/>
              </a:rPr>
              <a:t>Naïve Strategy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9997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6052" y="2617658"/>
            <a:ext cx="38377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Positives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6052" y="3628701"/>
            <a:ext cx="383775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Negatives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6838175" y="1478853"/>
          <a:ext cx="4368800" cy="429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828156" y="4044199"/>
            <a:ext cx="308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Program Analysis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1473" y="1017188"/>
            <a:ext cx="1862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Heuristics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3805" y="527056"/>
            <a:ext cx="1856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+mj-ea"/>
                <a:ea typeface="+mj-ea"/>
              </a:rPr>
              <a:t>Ramblr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197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54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10931" y="4919255"/>
            <a:ext cx="215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CFG Recovery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4144295" y="4891376"/>
            <a:ext cx="399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Content Classification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8722441" y="4522044"/>
            <a:ext cx="2411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Symbolization</a:t>
            </a:r>
          </a:p>
          <a:p>
            <a:pPr algn="ctr"/>
            <a:r>
              <a:rPr lang="en-US" altLang="zh-CN" sz="2400" dirty="0"/>
              <a:t>&amp;</a:t>
            </a:r>
          </a:p>
          <a:p>
            <a:pPr algn="ctr"/>
            <a:r>
              <a:rPr lang="en-US" altLang="zh-CN" sz="2400" dirty="0"/>
              <a:t>Reassembly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534" y="1983511"/>
            <a:ext cx="2621702" cy="2262632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24554"/>
              </p:ext>
            </p:extLst>
          </p:nvPr>
        </p:nvGraphicFramePr>
        <p:xfrm>
          <a:off x="4787082" y="2053306"/>
          <a:ext cx="2519517" cy="2475452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487130">
                  <a:extLst>
                    <a:ext uri="{9D8B030D-6E8A-4147-A177-3AD203B41FA5}">
                      <a16:colId xmlns:a16="http://schemas.microsoft.com/office/drawing/2014/main" val="18726560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3709500009"/>
                    </a:ext>
                  </a:extLst>
                </a:gridCol>
              </a:tblGrid>
              <a:tr h="256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</a:rPr>
                        <a:t>0x804850b</a:t>
                      </a:r>
                    </a:p>
                  </a:txBody>
                  <a:tcPr marL="79315" marR="79315" marT="39658" marB="39658" anchor="ctr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bg1"/>
                          </a:solidFill>
                        </a:rPr>
                        <a:t>Pointer</a:t>
                      </a:r>
                      <a:endParaRPr lang="zh-CN" alt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32212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</a:rPr>
                        <a:t>0xa</a:t>
                      </a:r>
                      <a:endParaRPr lang="en-US" altLang="zh-CN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bg1"/>
                          </a:solidFill>
                        </a:rPr>
                        <a:t>Integer</a:t>
                      </a:r>
                      <a:endParaRPr lang="zh-CN" alt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96105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>
                          <a:solidFill>
                            <a:schemeClr val="bg1"/>
                          </a:solidFill>
                        </a:rPr>
                        <a:t>0xdc5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bg1"/>
                          </a:solidFill>
                        </a:rPr>
                        <a:t>Integer</a:t>
                      </a:r>
                      <a:endParaRPr lang="zh-CN" alt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18963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63 61 74 00</a:t>
                      </a:r>
                    </a:p>
                  </a:txBody>
                  <a:tcPr marL="79315" marR="79315" marT="39658" marB="39658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String</a:t>
                      </a:r>
                      <a:endParaRPr lang="zh-CN" altLang="en-US" sz="1600" b="0" dirty="0"/>
                    </a:p>
                  </a:txBody>
                  <a:tcPr marL="79315" marR="79315" marT="39658" marB="3965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22668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/>
                        <a:t>0x80484a2</a:t>
                      </a:r>
                      <a:endParaRPr lang="en-US" altLang="zh-CN" sz="1800" b="1" baseline="0" dirty="0"/>
                    </a:p>
                  </a:txBody>
                  <a:tcPr marL="79315" marR="79315" marT="39658" marB="39658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Pointer</a:t>
                      </a:r>
                      <a:endParaRPr lang="zh-CN" altLang="en-US" sz="1800" b="0" dirty="0"/>
                    </a:p>
                  </a:txBody>
                  <a:tcPr marL="79315" marR="79315" marT="39658" marB="3965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10725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baseline="0" dirty="0"/>
                        <a:t>0x804840b</a:t>
                      </a:r>
                    </a:p>
                  </a:txBody>
                  <a:tcPr marL="79315" marR="79315" marT="39658" marB="39658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Pointer</a:t>
                      </a:r>
                      <a:endParaRPr lang="zh-CN" altLang="en-US" sz="1800" b="0" dirty="0"/>
                    </a:p>
                  </a:txBody>
                  <a:tcPr marL="79315" marR="79315" marT="39658" marB="3965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285918"/>
                  </a:ext>
                </a:extLst>
              </a:tr>
              <a:tr h="276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baseline="0" dirty="0"/>
                        <a:t>0xa0000</a:t>
                      </a:r>
                      <a:endParaRPr lang="zh-CN" altLang="en-US" sz="1800" b="1" dirty="0"/>
                    </a:p>
                  </a:txBody>
                  <a:tcPr marL="79315" marR="79315" marT="39658" marB="39658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Integer</a:t>
                      </a:r>
                      <a:endParaRPr lang="zh-CN" altLang="en-US" sz="2000" b="0" dirty="0"/>
                    </a:p>
                  </a:txBody>
                  <a:tcPr marL="79315" marR="79315" marT="39658" marB="3965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72197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502445" y="2259981"/>
            <a:ext cx="2851355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push</a:t>
            </a:r>
            <a:r>
              <a:rPr lang="en-US" altLang="zh-CN" sz="1600" dirty="0">
                <a:latin typeface="Consolas" panose="020B0609020204030204" pitchFamily="49" charset="0"/>
              </a:rPr>
              <a:t>  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offset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Consolas" panose="020B0609020204030204" pitchFamily="49" charset="0"/>
              </a:rPr>
              <a:t>label_34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push</a:t>
            </a:r>
            <a:r>
              <a:rPr lang="en-US" altLang="zh-CN" sz="1600" dirty="0">
                <a:latin typeface="Consolas" panose="020B0609020204030204" pitchFamily="49" charset="0"/>
              </a:rPr>
              <a:t>  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offset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Consolas" panose="020B0609020204030204" pitchFamily="49" charset="0"/>
              </a:rPr>
              <a:t>label_35</a:t>
            </a:r>
          </a:p>
          <a:p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en-US" altLang="zh-CN" sz="1600" dirty="0" err="1">
                <a:latin typeface="Consolas" panose="020B0609020204030204" pitchFamily="49" charset="0"/>
              </a:rPr>
              <a:t>eax</a:t>
            </a:r>
            <a:r>
              <a:rPr lang="en-US" altLang="zh-CN" sz="1600" dirty="0">
                <a:latin typeface="Consolas" panose="020B0609020204030204" pitchFamily="49" charset="0"/>
              </a:rPr>
              <a:t>, </a:t>
            </a:r>
            <a:r>
              <a:rPr lang="en-US" altLang="zh-CN" sz="1600" dirty="0" err="1">
                <a:latin typeface="Consolas" panose="020B0609020204030204" pitchFamily="49" charset="0"/>
              </a:rPr>
              <a:t>ecx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jne</a:t>
            </a:r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en-US" altLang="zh-CN" sz="1600" dirty="0">
                <a:solidFill>
                  <a:srgbClr val="7030A0"/>
                </a:solidFill>
                <a:latin typeface="Consolas" panose="020B0609020204030204" pitchFamily="49" charset="0"/>
              </a:rPr>
              <a:t>label_42</a:t>
            </a:r>
          </a:p>
          <a:p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7030A0"/>
                </a:solidFill>
                <a:latin typeface="Consolas" panose="020B0609020204030204" pitchFamily="49" charset="0"/>
              </a:rPr>
              <a:t>.label_42</a:t>
            </a:r>
            <a:r>
              <a:rPr lang="en-US" altLang="zh-CN" sz="1600" dirty="0">
                <a:latin typeface="Consolas" panose="020B0609020204030204" pitchFamily="49" charset="0"/>
              </a:rPr>
              <a:t>:</a:t>
            </a:r>
          </a:p>
          <a:p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mov</a:t>
            </a:r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en-US" altLang="zh-CN" sz="1600" dirty="0" err="1">
                <a:latin typeface="Consolas" panose="020B0609020204030204" pitchFamily="49" charset="0"/>
              </a:rPr>
              <a:t>eax</a:t>
            </a:r>
            <a:r>
              <a:rPr lang="en-US" altLang="zh-CN" sz="1600" dirty="0">
                <a:latin typeface="Consolas" panose="020B0609020204030204" pitchFamily="49" charset="0"/>
              </a:rPr>
              <a:t>,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0x12fa9e5</a:t>
            </a:r>
          </a:p>
          <a:p>
            <a:r>
              <a:rPr lang="en-US" altLang="zh-CN" sz="1600" dirty="0">
                <a:latin typeface="Consolas" panose="020B0609020204030204" pitchFamily="49" charset="0"/>
              </a:rPr>
              <a:t>...</a:t>
            </a:r>
            <a:endParaRPr lang="zh-CN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1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10931" y="4919255"/>
            <a:ext cx="215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CFG Recovery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4098206" y="4891376"/>
            <a:ext cx="399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Content Classification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22441" y="4522044"/>
            <a:ext cx="2411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Symbolization</a:t>
            </a:r>
          </a:p>
          <a:p>
            <a:pPr algn="ctr"/>
            <a:r>
              <a:rPr lang="en-US" altLang="zh-CN" sz="2400" dirty="0"/>
              <a:t>&amp;</a:t>
            </a:r>
          </a:p>
          <a:p>
            <a:pPr algn="ctr"/>
            <a:r>
              <a:rPr lang="en-US" altLang="zh-CN" sz="2400" dirty="0"/>
              <a:t>Reassembly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534" y="1983511"/>
            <a:ext cx="2621702" cy="2262632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787082" y="2053306"/>
          <a:ext cx="2519517" cy="2475452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487130">
                  <a:extLst>
                    <a:ext uri="{9D8B030D-6E8A-4147-A177-3AD203B41FA5}">
                      <a16:colId xmlns:a16="http://schemas.microsoft.com/office/drawing/2014/main" val="18726560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3709500009"/>
                    </a:ext>
                  </a:extLst>
                </a:gridCol>
              </a:tblGrid>
              <a:tr h="256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</a:rPr>
                        <a:t>0x804850b</a:t>
                      </a:r>
                    </a:p>
                  </a:txBody>
                  <a:tcPr marL="79315" marR="79315" marT="39658" marB="39658" anchor="ctr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bg1"/>
                          </a:solidFill>
                        </a:rPr>
                        <a:t>Pointer</a:t>
                      </a:r>
                      <a:endParaRPr lang="zh-CN" alt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32212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</a:rPr>
                        <a:t>0xa</a:t>
                      </a:r>
                      <a:endParaRPr lang="en-US" altLang="zh-CN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bg1"/>
                          </a:solidFill>
                        </a:rPr>
                        <a:t>Integer</a:t>
                      </a:r>
                      <a:endParaRPr lang="zh-CN" alt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96105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>
                          <a:solidFill>
                            <a:schemeClr val="bg1"/>
                          </a:solidFill>
                        </a:rPr>
                        <a:t>0xdc5</a:t>
                      </a:r>
                      <a:endParaRPr lang="zh-CN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bg1"/>
                          </a:solidFill>
                        </a:rPr>
                        <a:t>Integer</a:t>
                      </a:r>
                      <a:endParaRPr lang="zh-CN" alt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9315" marR="79315" marT="39658" marB="3965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18963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63 61 74 00</a:t>
                      </a:r>
                    </a:p>
                  </a:txBody>
                  <a:tcPr marL="79315" marR="79315" marT="39658" marB="39658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String</a:t>
                      </a:r>
                      <a:endParaRPr lang="zh-CN" altLang="en-US" sz="1600" b="0" dirty="0"/>
                    </a:p>
                  </a:txBody>
                  <a:tcPr marL="79315" marR="79315" marT="39658" marB="3965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22668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/>
                        <a:t>0x80484a2</a:t>
                      </a:r>
                      <a:endParaRPr lang="en-US" altLang="zh-CN" sz="1800" b="1" baseline="0" dirty="0"/>
                    </a:p>
                  </a:txBody>
                  <a:tcPr marL="79315" marR="79315" marT="39658" marB="39658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Pointer</a:t>
                      </a:r>
                      <a:endParaRPr lang="zh-CN" altLang="en-US" sz="1800" b="0" dirty="0"/>
                    </a:p>
                  </a:txBody>
                  <a:tcPr marL="79315" marR="79315" marT="39658" marB="3965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10725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baseline="0" dirty="0"/>
                        <a:t>0x804840b</a:t>
                      </a:r>
                    </a:p>
                  </a:txBody>
                  <a:tcPr marL="79315" marR="79315" marT="39658" marB="39658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Pointer</a:t>
                      </a:r>
                      <a:endParaRPr lang="zh-CN" altLang="en-US" sz="1800" b="0" dirty="0"/>
                    </a:p>
                  </a:txBody>
                  <a:tcPr marL="79315" marR="79315" marT="39658" marB="3965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285918"/>
                  </a:ext>
                </a:extLst>
              </a:tr>
              <a:tr h="276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baseline="0" dirty="0"/>
                        <a:t>0xa0000</a:t>
                      </a:r>
                      <a:endParaRPr lang="zh-CN" altLang="en-US" sz="1800" b="1" dirty="0"/>
                    </a:p>
                  </a:txBody>
                  <a:tcPr marL="79315" marR="79315" marT="39658" marB="39658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Integer</a:t>
                      </a:r>
                      <a:endParaRPr lang="zh-CN" altLang="en-US" sz="2000" b="0" dirty="0"/>
                    </a:p>
                  </a:txBody>
                  <a:tcPr marL="79315" marR="79315" marT="39658" marB="3965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721971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502445" y="2259981"/>
            <a:ext cx="2851355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push</a:t>
            </a:r>
            <a:r>
              <a:rPr lang="en-US" altLang="zh-CN" sz="1600" dirty="0">
                <a:latin typeface="Consolas" panose="020B0609020204030204" pitchFamily="49" charset="0"/>
              </a:rPr>
              <a:t>  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offset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Consolas" panose="020B0609020204030204" pitchFamily="49" charset="0"/>
              </a:rPr>
              <a:t>label_34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push</a:t>
            </a:r>
            <a:r>
              <a:rPr lang="en-US" altLang="zh-CN" sz="1600" dirty="0">
                <a:latin typeface="Consolas" panose="020B0609020204030204" pitchFamily="49" charset="0"/>
              </a:rPr>
              <a:t>  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offset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rgbClr val="7030A0"/>
                </a:solidFill>
                <a:latin typeface="Consolas" panose="020B0609020204030204" pitchFamily="49" charset="0"/>
              </a:rPr>
              <a:t>label_35</a:t>
            </a:r>
          </a:p>
          <a:p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en-US" altLang="zh-CN" sz="1600" dirty="0" err="1">
                <a:latin typeface="Consolas" panose="020B0609020204030204" pitchFamily="49" charset="0"/>
              </a:rPr>
              <a:t>eax</a:t>
            </a:r>
            <a:r>
              <a:rPr lang="en-US" altLang="zh-CN" sz="1600" dirty="0">
                <a:latin typeface="Consolas" panose="020B0609020204030204" pitchFamily="49" charset="0"/>
              </a:rPr>
              <a:t>, </a:t>
            </a:r>
            <a:r>
              <a:rPr lang="en-US" altLang="zh-CN" sz="1600" dirty="0" err="1">
                <a:latin typeface="Consolas" panose="020B0609020204030204" pitchFamily="49" charset="0"/>
              </a:rPr>
              <a:t>ecx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jne</a:t>
            </a:r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en-US" altLang="zh-CN" sz="1600" dirty="0">
                <a:solidFill>
                  <a:srgbClr val="7030A0"/>
                </a:solidFill>
                <a:latin typeface="Consolas" panose="020B0609020204030204" pitchFamily="49" charset="0"/>
              </a:rPr>
              <a:t>label_42</a:t>
            </a:r>
          </a:p>
          <a:p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7030A0"/>
                </a:solidFill>
                <a:latin typeface="Consolas" panose="020B0609020204030204" pitchFamily="49" charset="0"/>
              </a:rPr>
              <a:t>.label_42</a:t>
            </a:r>
            <a:r>
              <a:rPr lang="en-US" altLang="zh-CN" sz="1600" dirty="0">
                <a:latin typeface="Consolas" panose="020B0609020204030204" pitchFamily="49" charset="0"/>
              </a:rPr>
              <a:t>:</a:t>
            </a:r>
          </a:p>
          <a:p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mov</a:t>
            </a:r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en-US" altLang="zh-CN" sz="1600" dirty="0" err="1">
                <a:latin typeface="Consolas" panose="020B0609020204030204" pitchFamily="49" charset="0"/>
              </a:rPr>
              <a:t>eax</a:t>
            </a:r>
            <a:r>
              <a:rPr lang="en-US" altLang="zh-CN" sz="1600" dirty="0">
                <a:latin typeface="Consolas" panose="020B0609020204030204" pitchFamily="49" charset="0"/>
              </a:rPr>
              <a:t>,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0x12fa9e5</a:t>
            </a:r>
          </a:p>
          <a:p>
            <a:r>
              <a:rPr lang="en-US" altLang="zh-CN" sz="1600" dirty="0">
                <a:latin typeface="Consolas" panose="020B0609020204030204" pitchFamily="49" charset="0"/>
              </a:rPr>
              <a:t>...</a:t>
            </a:r>
            <a:endParaRPr lang="zh-CN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6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CFG Recovery</a:t>
            </a:r>
            <a:endParaRPr lang="zh-CN" altLang="en-US" dirty="0"/>
          </a:p>
        </p:txBody>
      </p:sp>
      <p:pic>
        <p:nvPicPr>
          <p:cNvPr id="1028" name="Picture 4" descr="Smiles_angry_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7" y="2161646"/>
            <a:ext cx="2534708" cy="25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379042" y="5228534"/>
            <a:ext cx="343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Recursive Disassembly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8361537" y="5228534"/>
            <a:ext cx="319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Iterative Refinement</a:t>
            </a:r>
            <a:endParaRPr lang="zh-CN" altLang="en-US" sz="2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4078791" y="1959892"/>
            <a:ext cx="4034417" cy="3021527"/>
            <a:chOff x="304801" y="2159518"/>
            <a:chExt cx="4034417" cy="3021527"/>
          </a:xfrm>
        </p:grpSpPr>
        <p:sp>
          <p:nvSpPr>
            <p:cNvPr id="8" name="文本框 7"/>
            <p:cNvSpPr txBox="1"/>
            <p:nvPr/>
          </p:nvSpPr>
          <p:spPr>
            <a:xfrm>
              <a:off x="304801" y="2613962"/>
              <a:ext cx="1445342" cy="10772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Consolas" panose="020B0609020204030204" pitchFamily="49" charset="0"/>
                </a:rPr>
                <a:t>31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ed</a:t>
              </a:r>
              <a:r>
                <a:rPr lang="en-US" altLang="zh-CN" sz="1600" dirty="0">
                  <a:latin typeface="Consolas" panose="020B0609020204030204" pitchFamily="49" charset="0"/>
                </a:rPr>
                <a:t> 5e 89 e1 83 e4 f0 50 54 52 68 00 25 05 08</a:t>
              </a:r>
              <a:endParaRPr lang="zh-CN" alt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278193" y="2159518"/>
              <a:ext cx="1752000" cy="713203"/>
            </a:xfrm>
            <a:custGeom>
              <a:avLst/>
              <a:gdLst>
                <a:gd name="connsiteX0" fmla="*/ 0 w 1752000"/>
                <a:gd name="connsiteY0" fmla="*/ 443557 h 713203"/>
                <a:gd name="connsiteX1" fmla="*/ 294968 w 1752000"/>
                <a:gd name="connsiteY1" fmla="*/ 168254 h 713203"/>
                <a:gd name="connsiteX2" fmla="*/ 835742 w 1752000"/>
                <a:gd name="connsiteY2" fmla="*/ 1105 h 713203"/>
                <a:gd name="connsiteX3" fmla="*/ 1376516 w 1752000"/>
                <a:gd name="connsiteY3" fmla="*/ 109260 h 713203"/>
                <a:gd name="connsiteX4" fmla="*/ 1661652 w 1752000"/>
                <a:gd name="connsiteY4" fmla="*/ 364899 h 713203"/>
                <a:gd name="connsiteX5" fmla="*/ 1740310 w 1752000"/>
                <a:gd name="connsiteY5" fmla="*/ 679531 h 713203"/>
                <a:gd name="connsiteX6" fmla="*/ 1750142 w 1752000"/>
                <a:gd name="connsiteY6" fmla="*/ 689364 h 71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2000" h="713203">
                  <a:moveTo>
                    <a:pt x="0" y="443557"/>
                  </a:moveTo>
                  <a:cubicBezTo>
                    <a:pt x="77839" y="342776"/>
                    <a:pt x="155678" y="241996"/>
                    <a:pt x="294968" y="168254"/>
                  </a:cubicBezTo>
                  <a:cubicBezTo>
                    <a:pt x="434258" y="94512"/>
                    <a:pt x="655484" y="10937"/>
                    <a:pt x="835742" y="1105"/>
                  </a:cubicBezTo>
                  <a:cubicBezTo>
                    <a:pt x="1016000" y="-8727"/>
                    <a:pt x="1238864" y="48628"/>
                    <a:pt x="1376516" y="109260"/>
                  </a:cubicBezTo>
                  <a:cubicBezTo>
                    <a:pt x="1514168" y="169892"/>
                    <a:pt x="1601020" y="269854"/>
                    <a:pt x="1661652" y="364899"/>
                  </a:cubicBezTo>
                  <a:cubicBezTo>
                    <a:pt x="1722284" y="459944"/>
                    <a:pt x="1725562" y="625454"/>
                    <a:pt x="1740310" y="679531"/>
                  </a:cubicBezTo>
                  <a:cubicBezTo>
                    <a:pt x="1755058" y="733609"/>
                    <a:pt x="1752600" y="711486"/>
                    <a:pt x="1750142" y="6893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06858" y="2872721"/>
              <a:ext cx="24323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Consolas" panose="020B0609020204030204" pitchFamily="49" charset="0"/>
                </a:rPr>
                <a:t>0x80486f0:</a:t>
              </a:r>
            </a:p>
            <a:p>
              <a:r>
                <a:rPr lang="en-US" altLang="zh-CN" sz="1600" dirty="0" err="1">
                  <a:latin typeface="Consolas" panose="020B0609020204030204" pitchFamily="49" charset="0"/>
                </a:rPr>
                <a:t>xor</a:t>
              </a:r>
              <a:r>
                <a:rPr lang="en-US" altLang="zh-CN" sz="1600" dirty="0">
                  <a:latin typeface="Consolas" panose="020B0609020204030204" pitchFamily="49" charset="0"/>
                </a:rPr>
                <a:t> 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ebp</a:t>
              </a:r>
              <a:r>
                <a:rPr lang="en-US" altLang="zh-CN" sz="1600" dirty="0">
                  <a:latin typeface="Consolas" panose="020B0609020204030204" pitchFamily="49" charset="0"/>
                </a:rPr>
                <a:t>,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ebp</a:t>
              </a:r>
              <a:endParaRPr lang="en-US" altLang="zh-CN" sz="1600" dirty="0">
                <a:latin typeface="Consolas" panose="020B0609020204030204" pitchFamily="49" charset="0"/>
              </a:endParaRPr>
            </a:p>
            <a:p>
              <a:r>
                <a:rPr lang="en-US" altLang="zh-CN" sz="1600" dirty="0">
                  <a:latin typeface="Consolas" panose="020B0609020204030204" pitchFamily="49" charset="0"/>
                </a:rPr>
                <a:t>pop 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esi</a:t>
              </a:r>
              <a:endParaRPr lang="en-US" altLang="zh-CN" sz="1600" dirty="0">
                <a:latin typeface="Consolas" panose="020B0609020204030204" pitchFamily="49" charset="0"/>
              </a:endParaRPr>
            </a:p>
            <a:p>
              <a:r>
                <a:rPr lang="en-US" altLang="zh-CN" sz="1600" dirty="0" err="1">
                  <a:latin typeface="Consolas" panose="020B0609020204030204" pitchFamily="49" charset="0"/>
                </a:rPr>
                <a:t>mov</a:t>
              </a:r>
              <a:r>
                <a:rPr lang="en-US" altLang="zh-CN" sz="1600" dirty="0">
                  <a:latin typeface="Consolas" panose="020B0609020204030204" pitchFamily="49" charset="0"/>
                </a:rPr>
                <a:t> 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ecx</a:t>
              </a:r>
              <a:r>
                <a:rPr lang="en-US" altLang="zh-CN" sz="1600" dirty="0">
                  <a:latin typeface="Consolas" panose="020B0609020204030204" pitchFamily="49" charset="0"/>
                </a:rPr>
                <a:t>,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esp</a:t>
              </a:r>
              <a:endParaRPr lang="en-US" altLang="zh-CN" sz="1600" dirty="0">
                <a:latin typeface="Consolas" panose="020B0609020204030204" pitchFamily="49" charset="0"/>
              </a:endParaRPr>
            </a:p>
            <a:p>
              <a:r>
                <a:rPr lang="en-US" altLang="zh-CN" sz="1600" dirty="0">
                  <a:latin typeface="Consolas" panose="020B0609020204030204" pitchFamily="49" charset="0"/>
                </a:rPr>
                <a:t>and 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esp</a:t>
              </a:r>
              <a:r>
                <a:rPr lang="en-US" altLang="zh-CN" sz="1600" dirty="0">
                  <a:latin typeface="Consolas" panose="020B0609020204030204" pitchFamily="49" charset="0"/>
                </a:rPr>
                <a:t>, 0xfffffff0</a:t>
              </a:r>
            </a:p>
            <a:p>
              <a:r>
                <a:rPr lang="en-US" altLang="zh-CN" sz="1600" dirty="0">
                  <a:latin typeface="Consolas" panose="020B0609020204030204" pitchFamily="49" charset="0"/>
                </a:rPr>
                <a:t>push 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eax</a:t>
              </a:r>
              <a:endParaRPr lang="en-US" altLang="zh-CN" sz="1600" dirty="0">
                <a:latin typeface="Consolas" panose="020B0609020204030204" pitchFamily="49" charset="0"/>
              </a:endParaRPr>
            </a:p>
            <a:p>
              <a:r>
                <a:rPr lang="en-US" altLang="zh-CN" sz="1600" dirty="0">
                  <a:latin typeface="Consolas" panose="020B0609020204030204" pitchFamily="49" charset="0"/>
                </a:rPr>
                <a:t>push 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esp</a:t>
              </a:r>
              <a:endParaRPr lang="en-US" altLang="zh-CN" sz="1600" dirty="0">
                <a:latin typeface="Consolas" panose="020B0609020204030204" pitchFamily="49" charset="0"/>
              </a:endParaRPr>
            </a:p>
            <a:p>
              <a:r>
                <a:rPr lang="en-US" altLang="zh-CN" sz="1600" dirty="0">
                  <a:latin typeface="Consolas" panose="020B0609020204030204" pitchFamily="49" charset="0"/>
                </a:rPr>
                <a:t>push  </a:t>
              </a:r>
              <a:r>
                <a:rPr lang="en-US" altLang="zh-CN" sz="1600" dirty="0" err="1">
                  <a:latin typeface="Consolas" panose="020B0609020204030204" pitchFamily="49" charset="0"/>
                </a:rPr>
                <a:t>edx</a:t>
              </a:r>
              <a:endParaRPr lang="en-US" altLang="zh-CN" sz="1600" dirty="0">
                <a:latin typeface="Consolas" panose="020B0609020204030204" pitchFamily="49" charset="0"/>
              </a:endParaRPr>
            </a:p>
            <a:p>
              <a:r>
                <a:rPr lang="en-US" altLang="zh-CN" sz="1600" dirty="0">
                  <a:latin typeface="Consolas" panose="020B0609020204030204" pitchFamily="49" charset="0"/>
                </a:rPr>
                <a:t>...</a:t>
              </a:r>
              <a:endParaRPr lang="zh-CN" altLang="en-US" sz="1600" dirty="0">
                <a:latin typeface="Consolas" panose="020B0609020204030204" pitchFamily="49" charset="0"/>
              </a:endParaRPr>
            </a:p>
          </p:txBody>
        </p:sp>
      </p:grpSp>
      <p:pic>
        <p:nvPicPr>
          <p:cNvPr id="1030" name="Picture 6" descr="http://www.vtcrc.com/images/uploads/images/recycl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97" y="2318308"/>
            <a:ext cx="2447445" cy="23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38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 Classification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64635" y="5292749"/>
            <a:ext cx="563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A Typical Pointer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168215" y="5292749"/>
            <a:ext cx="563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A Typical Value</a:t>
            </a:r>
            <a:endParaRPr lang="zh-CN" altLang="en-US" sz="24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03455"/>
              </p:ext>
            </p:extLst>
          </p:nvPr>
        </p:nvGraphicFramePr>
        <p:xfrm>
          <a:off x="1377216" y="2691717"/>
          <a:ext cx="1750996" cy="194087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750996">
                  <a:extLst>
                    <a:ext uri="{9D8B030D-6E8A-4147-A177-3AD203B41FA5}">
                      <a16:colId xmlns:a16="http://schemas.microsoft.com/office/drawing/2014/main" val="18726560"/>
                    </a:ext>
                  </a:extLst>
                </a:gridCol>
              </a:tblGrid>
              <a:tr h="56927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.text</a:t>
                      </a:r>
                      <a:endParaRPr lang="zh-CN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18963"/>
                  </a:ext>
                </a:extLst>
              </a:tr>
              <a:tr h="384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.</a:t>
                      </a:r>
                      <a:r>
                        <a:rPr lang="en-US" altLang="zh-CN" sz="2400" b="1" dirty="0" err="1"/>
                        <a:t>rodata</a:t>
                      </a:r>
                      <a:endParaRPr lang="zh-CN" altLang="en-US" sz="2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22668"/>
                  </a:ext>
                </a:extLst>
              </a:tr>
              <a:tr h="384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.data</a:t>
                      </a:r>
                      <a:endParaRPr lang="zh-CN" altLang="en-US" sz="2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19801"/>
                  </a:ext>
                </a:extLst>
              </a:tr>
              <a:tr h="384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.</a:t>
                      </a:r>
                      <a:r>
                        <a:rPr lang="en-US" altLang="zh-CN" sz="2400" b="1" dirty="0" err="1"/>
                        <a:t>bss</a:t>
                      </a:r>
                      <a:endParaRPr lang="zh-CN" altLang="en-US" sz="2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89440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148490" y="2974207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*</a:t>
            </a:r>
            <a:r>
              <a:rPr lang="en-US" altLang="zh-CN" i="1" dirty="0" err="1">
                <a:latin typeface="Consolas" panose="020B0609020204030204" pitchFamily="49" charset="0"/>
              </a:rPr>
              <a:t>ptr</a:t>
            </a:r>
            <a:endParaRPr lang="zh-CN" altLang="en-US" i="1" dirty="0">
              <a:latin typeface="Consolas" panose="020B0609020204030204" pitchFamily="49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2993458" y="3349593"/>
            <a:ext cx="1251285" cy="644892"/>
          </a:xfrm>
          <a:custGeom>
            <a:avLst/>
            <a:gdLst>
              <a:gd name="connsiteX0" fmla="*/ 1251285 w 1251285"/>
              <a:gd name="connsiteY0" fmla="*/ 0 h 644892"/>
              <a:gd name="connsiteX1" fmla="*/ 904775 w 1251285"/>
              <a:gd name="connsiteY1" fmla="*/ 481263 h 644892"/>
              <a:gd name="connsiteX2" fmla="*/ 0 w 1251285"/>
              <a:gd name="connsiteY2" fmla="*/ 644892 h 644892"/>
              <a:gd name="connsiteX3" fmla="*/ 0 w 1251285"/>
              <a:gd name="connsiteY3" fmla="*/ 644892 h 64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285" h="644892">
                <a:moveTo>
                  <a:pt x="1251285" y="0"/>
                </a:moveTo>
                <a:cubicBezTo>
                  <a:pt x="1182303" y="186890"/>
                  <a:pt x="1113322" y="373781"/>
                  <a:pt x="904775" y="481263"/>
                </a:cubicBezTo>
                <a:cubicBezTo>
                  <a:pt x="696228" y="588745"/>
                  <a:pt x="0" y="644892"/>
                  <a:pt x="0" y="644892"/>
                </a:cubicBezTo>
                <a:lnTo>
                  <a:pt x="0" y="644892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061792" y="1538847"/>
            <a:ext cx="360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onsolas" panose="020B0609020204030204" pitchFamily="49" charset="0"/>
              </a:rPr>
              <a:t>((</a:t>
            </a:r>
            <a:r>
              <a:rPr lang="en-US" altLang="zh-CN" i="1" dirty="0">
                <a:latin typeface="Consolas" panose="020B0609020204030204" pitchFamily="49" charset="0"/>
              </a:rPr>
              <a:t>value</a:t>
            </a:r>
            <a:r>
              <a:rPr lang="en-US" altLang="zh-CN" dirty="0">
                <a:latin typeface="Consolas" panose="020B0609020204030204" pitchFamily="49" charset="0"/>
              </a:rPr>
              <a:t> * 42) ^ 5) / 3</a:t>
            </a:r>
            <a:endParaRPr lang="zh-CN" altLang="en-US" i="1" dirty="0">
              <a:latin typeface="Consolas" panose="020B0609020204030204" pitchFamily="49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739593" y="2109168"/>
            <a:ext cx="3635707" cy="2816263"/>
            <a:chOff x="6856711" y="2481043"/>
            <a:chExt cx="3635707" cy="2816263"/>
          </a:xfrm>
        </p:grpSpPr>
        <p:sp>
          <p:nvSpPr>
            <p:cNvPr id="18" name="矩形 17"/>
            <p:cNvSpPr/>
            <p:nvPr/>
          </p:nvSpPr>
          <p:spPr>
            <a:xfrm>
              <a:off x="6856711" y="2545469"/>
              <a:ext cx="1488393" cy="3868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i="1" dirty="0">
                  <a:latin typeface="Consolas" panose="020B0609020204030204" pitchFamily="49" charset="0"/>
                </a:rPr>
                <a:t>value</a:t>
              </a:r>
              <a:r>
                <a:rPr lang="en-US" altLang="zh-CN" sz="1600" dirty="0">
                  <a:latin typeface="Consolas" panose="020B0609020204030204" pitchFamily="49" charset="0"/>
                </a:rPr>
                <a:t> * 42</a:t>
              </a:r>
              <a:endParaRPr lang="zh-CN" altLang="en-US" sz="1600" i="1" dirty="0">
                <a:latin typeface="Consolas" panose="020B0609020204030204" pitchFamily="49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706914" y="2481043"/>
              <a:ext cx="776554" cy="6021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onsolas" panose="020B0609020204030204" pitchFamily="49" charset="0"/>
                </a:rPr>
                <a:t>5</a:t>
              </a:r>
              <a:endParaRPr lang="zh-CN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163671" y="3159323"/>
              <a:ext cx="700409" cy="70040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latin typeface="Consolas" panose="020B0609020204030204" pitchFamily="49" charset="0"/>
                </a:rPr>
                <a:t>xor</a:t>
              </a:r>
              <a:endParaRPr lang="zh-CN" altLang="en-US" sz="1400" dirty="0">
                <a:latin typeface="Consolas" panose="020B0609020204030204" pitchFamily="49" charset="0"/>
              </a:endParaRPr>
            </a:p>
          </p:txBody>
        </p:sp>
        <p:cxnSp>
          <p:nvCxnSpPr>
            <p:cNvPr id="21" name="曲线连接符 20"/>
            <p:cNvCxnSpPr>
              <a:stCxn id="18" idx="2"/>
              <a:endCxn id="20" idx="2"/>
            </p:cNvCxnSpPr>
            <p:nvPr/>
          </p:nvCxnSpPr>
          <p:spPr>
            <a:xfrm rot="16200000" flipH="1">
              <a:off x="7593701" y="2939557"/>
              <a:ext cx="577177" cy="562763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曲线连接符 21"/>
            <p:cNvCxnSpPr>
              <a:stCxn id="19" idx="2"/>
              <a:endCxn id="20" idx="6"/>
            </p:cNvCxnSpPr>
            <p:nvPr/>
          </p:nvCxnSpPr>
          <p:spPr>
            <a:xfrm rot="5400000">
              <a:off x="8766478" y="3180814"/>
              <a:ext cx="426317" cy="231111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20" idx="4"/>
              <a:endCxn id="33" idx="1"/>
            </p:cNvCxnSpPr>
            <p:nvPr/>
          </p:nvCxnSpPr>
          <p:spPr>
            <a:xfrm>
              <a:off x="8513876" y="3859732"/>
              <a:ext cx="386076" cy="1886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8797379" y="3945778"/>
              <a:ext cx="700409" cy="70040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Consolas" panose="020B0609020204030204" pitchFamily="49" charset="0"/>
                </a:rPr>
                <a:t>/</a:t>
              </a:r>
              <a:endParaRPr lang="zh-CN" altLang="en-US" sz="1400" dirty="0">
                <a:latin typeface="Consolas" panose="020B0609020204030204" pitchFamily="49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715864" y="2998007"/>
              <a:ext cx="776554" cy="6021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onsolas" panose="020B0609020204030204" pitchFamily="49" charset="0"/>
                </a:rPr>
                <a:t>3</a:t>
              </a:r>
              <a:endParaRPr lang="zh-CN" altLang="en-US" dirty="0">
                <a:latin typeface="Consolas" panose="020B0609020204030204" pitchFamily="49" charset="0"/>
              </a:endParaRPr>
            </a:p>
          </p:txBody>
        </p:sp>
        <p:cxnSp>
          <p:nvCxnSpPr>
            <p:cNvPr id="38" name="曲线连接符 37"/>
            <p:cNvCxnSpPr>
              <a:stCxn id="36" idx="2"/>
              <a:endCxn id="33" idx="7"/>
            </p:cNvCxnSpPr>
            <p:nvPr/>
          </p:nvCxnSpPr>
          <p:spPr>
            <a:xfrm rot="5400000">
              <a:off x="9525590" y="3469800"/>
              <a:ext cx="448176" cy="70892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8403386" y="4910424"/>
              <a:ext cx="1488393" cy="3868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Consolas" panose="020B0609020204030204" pitchFamily="49" charset="0"/>
                </a:rPr>
                <a:t>result</a:t>
              </a:r>
              <a:endParaRPr lang="zh-CN" altLang="en-US" sz="1600" dirty="0">
                <a:latin typeface="Consolas" panose="020B0609020204030204" pitchFamily="49" charset="0"/>
              </a:endParaRPr>
            </a:p>
          </p:txBody>
        </p:sp>
        <p:cxnSp>
          <p:nvCxnSpPr>
            <p:cNvPr id="44" name="直接箭头连接符 43"/>
            <p:cNvCxnSpPr>
              <a:stCxn id="33" idx="4"/>
              <a:endCxn id="42" idx="0"/>
            </p:cNvCxnSpPr>
            <p:nvPr/>
          </p:nvCxnSpPr>
          <p:spPr>
            <a:xfrm flipH="1">
              <a:off x="9147583" y="4646187"/>
              <a:ext cx="1" cy="2642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1478711" y="1866663"/>
            <a:ext cx="360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onsolas" panose="020B0609020204030204" pitchFamily="49" charset="0"/>
              </a:rPr>
              <a:t>*((</a:t>
            </a:r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*)0x8045010)</a:t>
            </a:r>
            <a:endParaRPr lang="zh-CN" altLang="en-US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 Classification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436441"/>
              </p:ext>
            </p:extLst>
          </p:nvPr>
        </p:nvGraphicFramePr>
        <p:xfrm>
          <a:off x="1847382" y="1942484"/>
          <a:ext cx="8497230" cy="3383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24976">
                  <a:extLst>
                    <a:ext uri="{9D8B030D-6E8A-4147-A177-3AD203B41FA5}">
                      <a16:colId xmlns:a16="http://schemas.microsoft.com/office/drawing/2014/main" val="1099329612"/>
                    </a:ext>
                  </a:extLst>
                </a:gridCol>
                <a:gridCol w="5672254">
                  <a:extLst>
                    <a:ext uri="{9D8B030D-6E8A-4147-A177-3AD203B41FA5}">
                      <a16:colId xmlns:a16="http://schemas.microsoft.com/office/drawing/2014/main" val="1421289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Type</a:t>
                      </a:r>
                      <a:r>
                        <a:rPr lang="en-US" altLang="zh-CN" sz="2400" baseline="0" dirty="0"/>
                        <a:t> Category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Examples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43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Primitive</a:t>
                      </a:r>
                      <a:r>
                        <a:rPr lang="en-US" altLang="zh-CN" sz="2400" baseline="0" dirty="0"/>
                        <a:t> types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Pointers,</a:t>
                      </a:r>
                      <a:r>
                        <a:rPr lang="en-US" altLang="zh-CN" sz="2400" baseline="0" dirty="0"/>
                        <a:t> shorts, DWORDs, QWORDs, Floating-point values, etc.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3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Strings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Null-terminated ASCII strings, Null-terminated UTF-16</a:t>
                      </a:r>
                      <a:r>
                        <a:rPr lang="en-US" altLang="zh-CN" sz="2400" baseline="0" dirty="0"/>
                        <a:t> strings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7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Jump tables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</a:t>
                      </a:r>
                      <a:r>
                        <a:rPr lang="en-US" altLang="zh-CN" sz="2400" baseline="0" dirty="0"/>
                        <a:t> list of jump targets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606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Arrays of</a:t>
                      </a:r>
                      <a:r>
                        <a:rPr lang="en-US" altLang="zh-CN" sz="2400" baseline="0" dirty="0"/>
                        <a:t> primitive types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An</a:t>
                      </a:r>
                      <a:r>
                        <a:rPr lang="en-US" altLang="zh-CN" sz="2400" baseline="0" dirty="0"/>
                        <a:t> array of pointers, a sequence of integers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78010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3280315" y="5577561"/>
            <a:ext cx="563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Data Types that </a:t>
            </a:r>
            <a:r>
              <a:rPr lang="en-US" altLang="zh-CN" sz="2400" dirty="0" err="1"/>
              <a:t>Ramblr</a:t>
            </a:r>
            <a:r>
              <a:rPr lang="en-US" altLang="zh-CN" sz="2400" dirty="0"/>
              <a:t> Recognizes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7607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 Classification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482076" y="5396992"/>
            <a:ext cx="722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Recognizing Types during CFG Recovery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26634" y="3174508"/>
            <a:ext cx="439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onsolas" panose="020B0609020204030204" pitchFamily="49" charset="0"/>
              </a:rPr>
              <a:t>movsd</a:t>
            </a:r>
            <a:r>
              <a:rPr lang="en-US" altLang="zh-CN" dirty="0">
                <a:latin typeface="Consolas" panose="020B0609020204030204" pitchFamily="49" charset="0"/>
              </a:rPr>
              <a:t>   xmm0, ds:0x804d750</a:t>
            </a:r>
          </a:p>
          <a:p>
            <a:r>
              <a:rPr lang="en-US" altLang="zh-CN" dirty="0" err="1">
                <a:latin typeface="Consolas" panose="020B0609020204030204" pitchFamily="49" charset="0"/>
              </a:rPr>
              <a:t>movsd</a:t>
            </a:r>
            <a:r>
              <a:rPr lang="en-US" altLang="zh-CN" dirty="0">
                <a:latin typeface="Consolas" panose="020B0609020204030204" pitchFamily="49" charset="0"/>
              </a:rPr>
              <a:t>   xmm1, ds:0x804d758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479430" y="2832409"/>
            <a:ext cx="1427356" cy="9701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40680"/>
              </p:ext>
            </p:extLst>
          </p:nvPr>
        </p:nvGraphicFramePr>
        <p:xfrm>
          <a:off x="7249099" y="2756952"/>
          <a:ext cx="4104701" cy="11887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209678">
                  <a:extLst>
                    <a:ext uri="{9D8B030D-6E8A-4147-A177-3AD203B41FA5}">
                      <a16:colId xmlns:a16="http://schemas.microsoft.com/office/drawing/2014/main" val="991615502"/>
                    </a:ext>
                  </a:extLst>
                </a:gridCol>
                <a:gridCol w="2895023">
                  <a:extLst>
                    <a:ext uri="{9D8B030D-6E8A-4147-A177-3AD203B41FA5}">
                      <a16:colId xmlns:a16="http://schemas.microsoft.com/office/drawing/2014/main" val="24077542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</a:rPr>
                        <a:t>Two</a:t>
                      </a:r>
                      <a:r>
                        <a:rPr lang="en-US" altLang="zh-CN" sz="2000" baseline="0" dirty="0">
                          <a:latin typeface="Consolas" panose="020B0609020204030204" pitchFamily="49" charset="0"/>
                        </a:rPr>
                        <a:t> floating-points</a:t>
                      </a:r>
                      <a:endParaRPr lang="zh-CN" alt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7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/>
                        <a:t>804d750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Floating point integer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833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/>
                        <a:t>804d758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Floating point integer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07789"/>
                  </a:ext>
                </a:extLst>
              </a:tr>
            </a:tbl>
          </a:graphicData>
        </a:graphic>
      </p:graphicFrame>
      <p:sp>
        <p:nvSpPr>
          <p:cNvPr id="8" name="云形 7"/>
          <p:cNvSpPr/>
          <p:nvPr/>
        </p:nvSpPr>
        <p:spPr>
          <a:xfrm>
            <a:off x="596766" y="1915427"/>
            <a:ext cx="5380522" cy="1001028"/>
          </a:xfrm>
          <a:prstGeom prst="cloud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MOV</a:t>
            </a:r>
            <a:r>
              <a:rPr lang="en-US" altLang="zh-CN" dirty="0" err="1"/>
              <a:t>e</a:t>
            </a:r>
            <a:r>
              <a:rPr lang="en-US" altLang="zh-CN" dirty="0"/>
              <a:t> </a:t>
            </a:r>
            <a:r>
              <a:rPr lang="en-US" altLang="zh-CN" b="1" dirty="0"/>
              <a:t>S</a:t>
            </a:r>
            <a:r>
              <a:rPr lang="en-US" altLang="zh-CN" dirty="0"/>
              <a:t>calar </a:t>
            </a:r>
            <a:r>
              <a:rPr lang="en-US" altLang="zh-CN" b="1" dirty="0"/>
              <a:t>D</a:t>
            </a:r>
            <a:r>
              <a:rPr lang="en-US" altLang="zh-CN" dirty="0"/>
              <a:t>ouble-precision </a:t>
            </a:r>
            <a:r>
              <a:rPr lang="en-US" altLang="zh-CN" i="1" dirty="0"/>
              <a:t>floating-point value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291798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 Classification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482076" y="5396992"/>
            <a:ext cx="722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Recognizing Types with Slicing &amp; VSA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946817" y="1675816"/>
            <a:ext cx="3104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onsolas" panose="020B0609020204030204" pitchFamily="49" charset="0"/>
              </a:rPr>
              <a:t>chr</a:t>
            </a:r>
            <a:r>
              <a:rPr lang="en-US" altLang="zh-CN" dirty="0">
                <a:latin typeface="Consolas" panose="020B0609020204030204" pitchFamily="49" charset="0"/>
              </a:rPr>
              <a:t> = _</a:t>
            </a:r>
            <a:r>
              <a:rPr lang="en-US" altLang="zh-CN" dirty="0" err="1">
                <a:latin typeface="Consolas" panose="020B0609020204030204" pitchFamily="49" charset="0"/>
              </a:rPr>
              <a:t>getch</a:t>
            </a:r>
            <a:r>
              <a:rPr lang="en-US" altLang="zh-CN" dirty="0"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switch</a:t>
            </a:r>
            <a:r>
              <a:rPr lang="en-US" altLang="zh-CN" dirty="0">
                <a:latin typeface="Consolas" panose="020B0609020204030204" pitchFamily="49" charset="0"/>
              </a:rPr>
              <a:t> (i)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case</a:t>
            </a:r>
            <a:r>
              <a:rPr lang="en-US" altLang="zh-CN" dirty="0">
                <a:latin typeface="Consolas" panose="020B0609020204030204" pitchFamily="49" charset="0"/>
              </a:rPr>
              <a:t> 1: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a += 2;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break</a:t>
            </a:r>
            <a:r>
              <a:rPr lang="en-US" altLang="zh-CN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case</a:t>
            </a:r>
            <a:r>
              <a:rPr lang="en-US" altLang="zh-CN" dirty="0">
                <a:latin typeface="Consolas" panose="020B0609020204030204" pitchFamily="49" charset="0"/>
              </a:rPr>
              <a:t> 2: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b += 4;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break</a:t>
            </a:r>
            <a:r>
              <a:rPr lang="en-US" altLang="zh-CN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case</a:t>
            </a:r>
            <a:r>
              <a:rPr lang="en-US" altLang="zh-CN" dirty="0">
                <a:latin typeface="Consolas" panose="020B0609020204030204" pitchFamily="49" charset="0"/>
              </a:rPr>
              <a:t> 3: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c += 6;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break</a:t>
            </a:r>
            <a:r>
              <a:rPr lang="en-US" altLang="zh-CN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default</a:t>
            </a:r>
            <a:r>
              <a:rPr lang="en-US" altLang="zh-CN" dirty="0">
                <a:latin typeface="Consolas" panose="020B0609020204030204" pitchFamily="49" charset="0"/>
              </a:rPr>
              <a:t>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a = 0;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break</a:t>
            </a:r>
            <a:r>
              <a:rPr lang="en-US" altLang="zh-CN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}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479430" y="2832409"/>
            <a:ext cx="1427356" cy="9701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Slicing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334713" y="1747827"/>
            <a:ext cx="23752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switch</a:t>
            </a:r>
            <a:r>
              <a:rPr lang="en-US" altLang="zh-CN" dirty="0">
                <a:latin typeface="Consolas" panose="020B0609020204030204" pitchFamily="49" charset="0"/>
              </a:rPr>
              <a:t> (i)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case</a:t>
            </a:r>
            <a:r>
              <a:rPr lang="en-US" altLang="zh-CN" dirty="0">
                <a:latin typeface="Consolas" panose="020B0609020204030204" pitchFamily="49" charset="0"/>
              </a:rPr>
              <a:t> 1: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...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case</a:t>
            </a:r>
            <a:r>
              <a:rPr lang="en-US" altLang="zh-CN" dirty="0">
                <a:latin typeface="Consolas" panose="020B0609020204030204" pitchFamily="49" charset="0"/>
              </a:rPr>
              <a:t> 2: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...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case</a:t>
            </a:r>
            <a:r>
              <a:rPr lang="en-US" altLang="zh-CN" dirty="0">
                <a:latin typeface="Consolas" panose="020B0609020204030204" pitchFamily="49" charset="0"/>
              </a:rPr>
              <a:t> 3: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...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0000F0"/>
                </a:solidFill>
                <a:latin typeface="Consolas" panose="020B0609020204030204" pitchFamily="49" charset="0"/>
              </a:rPr>
              <a:t>default</a:t>
            </a:r>
            <a:r>
              <a:rPr lang="en-US" altLang="zh-CN" dirty="0">
                <a:latin typeface="Consolas" panose="020B0609020204030204" pitchFamily="49" charset="0"/>
              </a:rPr>
              <a:t>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...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}</a:t>
            </a:r>
            <a:endParaRPr lang="zh-CN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37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 Classification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482076" y="5396992"/>
            <a:ext cx="722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Recognizing Types with Slicing &amp; VSA</a:t>
            </a:r>
            <a:endParaRPr lang="zh-CN" altLang="en-US" sz="2400" dirty="0"/>
          </a:p>
        </p:txBody>
      </p:sp>
      <p:sp>
        <p:nvSpPr>
          <p:cNvPr id="5" name="右箭头 4"/>
          <p:cNvSpPr/>
          <p:nvPr/>
        </p:nvSpPr>
        <p:spPr>
          <a:xfrm>
            <a:off x="5479430" y="2832409"/>
            <a:ext cx="1427356" cy="9701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VSA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35616" y="1619762"/>
            <a:ext cx="3943814" cy="3395449"/>
            <a:chOff x="2152186" y="1362868"/>
            <a:chExt cx="3943814" cy="3395449"/>
          </a:xfrm>
        </p:grpSpPr>
        <p:sp>
          <p:nvSpPr>
            <p:cNvPr id="8" name="流程图: 决策 7"/>
            <p:cNvSpPr/>
            <p:nvPr/>
          </p:nvSpPr>
          <p:spPr>
            <a:xfrm>
              <a:off x="2152186" y="1362868"/>
              <a:ext cx="2425187" cy="837664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onsolas" panose="020B0609020204030204" pitchFamily="49" charset="0"/>
                </a:rPr>
                <a:t>if(i &gt; 3)</a:t>
              </a:r>
              <a:endParaRPr lang="zh-CN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9" name="流程图: 过程 8"/>
            <p:cNvSpPr/>
            <p:nvPr/>
          </p:nvSpPr>
          <p:spPr>
            <a:xfrm>
              <a:off x="2199476" y="2844640"/>
              <a:ext cx="2330605" cy="651713"/>
            </a:xfrm>
            <a:prstGeom prst="flowChartProcess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latin typeface="Consolas" panose="020B0609020204030204" pitchFamily="49" charset="0"/>
                </a:rPr>
                <a:t>jmp</a:t>
              </a:r>
              <a:r>
                <a:rPr lang="en-US" altLang="zh-CN" dirty="0">
                  <a:latin typeface="Consolas" panose="020B0609020204030204" pitchFamily="49" charset="0"/>
                </a:rPr>
                <a:t> table[i * 4]</a:t>
              </a:r>
              <a:endParaRPr lang="zh-CN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10" name="流程图: 过程 9"/>
            <p:cNvSpPr/>
            <p:nvPr/>
          </p:nvSpPr>
          <p:spPr>
            <a:xfrm>
              <a:off x="4235038" y="4135028"/>
              <a:ext cx="1860962" cy="623289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onsolas" panose="020B0609020204030204" pitchFamily="49" charset="0"/>
                </a:rPr>
                <a:t>Quit switch</a:t>
              </a:r>
              <a:endParaRPr lang="zh-CN" altLang="en-US" dirty="0">
                <a:latin typeface="Consolas" panose="020B0609020204030204" pitchFamily="49" charset="0"/>
              </a:endParaRPr>
            </a:p>
          </p:txBody>
        </p:sp>
        <p:cxnSp>
          <p:nvCxnSpPr>
            <p:cNvPr id="12" name="直接箭头连接符 11"/>
            <p:cNvCxnSpPr>
              <a:stCxn id="8" idx="2"/>
              <a:endCxn id="9" idx="0"/>
            </p:cNvCxnSpPr>
            <p:nvPr/>
          </p:nvCxnSpPr>
          <p:spPr>
            <a:xfrm flipH="1">
              <a:off x="3364779" y="2200532"/>
              <a:ext cx="1" cy="6441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连接符 13"/>
            <p:cNvCxnSpPr>
              <a:stCxn id="8" idx="3"/>
              <a:endCxn id="10" idx="0"/>
            </p:cNvCxnSpPr>
            <p:nvPr/>
          </p:nvCxnSpPr>
          <p:spPr>
            <a:xfrm>
              <a:off x="4577373" y="1781700"/>
              <a:ext cx="588146" cy="235332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2677"/>
              </p:ext>
            </p:extLst>
          </p:nvPr>
        </p:nvGraphicFramePr>
        <p:xfrm>
          <a:off x="7081911" y="2751360"/>
          <a:ext cx="4462429" cy="15849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692743">
                  <a:extLst>
                    <a:ext uri="{9D8B030D-6E8A-4147-A177-3AD203B41FA5}">
                      <a16:colId xmlns:a16="http://schemas.microsoft.com/office/drawing/2014/main" val="991615502"/>
                    </a:ext>
                  </a:extLst>
                </a:gridCol>
                <a:gridCol w="2769686">
                  <a:extLst>
                    <a:ext uri="{9D8B030D-6E8A-4147-A177-3AD203B41FA5}">
                      <a16:colId xmlns:a16="http://schemas.microsoft.com/office/drawing/2014/main" val="24077542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</a:rPr>
                        <a:t>A jump table of 3 entries</a:t>
                      </a:r>
                      <a:endParaRPr lang="zh-CN" alt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7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>
                          <a:latin typeface="Consolas" panose="020B0609020204030204" pitchFamily="49" charset="0"/>
                        </a:rPr>
                        <a:t>table[0]</a:t>
                      </a:r>
                      <a:endParaRPr lang="zh-CN" altLang="en-US" sz="2000" dirty="0">
                        <a:latin typeface="Consolas" panose="020B0609020204030204" pitchFamily="49" charset="0"/>
                      </a:endParaRP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Pointer,</a:t>
                      </a:r>
                      <a:r>
                        <a:rPr lang="en-US" altLang="zh-CN" sz="2000" baseline="0" dirty="0"/>
                        <a:t> jump target</a:t>
                      </a:r>
                      <a:endParaRPr lang="zh-CN" altLang="en-US" sz="2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0833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>
                          <a:latin typeface="Consolas" panose="020B0609020204030204" pitchFamily="49" charset="0"/>
                        </a:rPr>
                        <a:t>table[1]</a:t>
                      </a:r>
                      <a:endParaRPr lang="zh-CN" altLang="en-US" sz="2000" dirty="0">
                        <a:latin typeface="Consolas" panose="020B0609020204030204" pitchFamily="49" charset="0"/>
                      </a:endParaRP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Pointer, jump target</a:t>
                      </a:r>
                      <a:endParaRPr lang="zh-CN" altLang="en-US" sz="2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620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>
                          <a:latin typeface="Consolas" panose="020B0609020204030204" pitchFamily="49" charset="0"/>
                        </a:rPr>
                        <a:t>table[2]</a:t>
                      </a:r>
                      <a:endParaRPr lang="zh-CN" altLang="en-US" sz="2000" dirty="0">
                        <a:latin typeface="Consolas" panose="020B0609020204030204" pitchFamily="49" charset="0"/>
                      </a:endParaRP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Pointer, jump target</a:t>
                      </a:r>
                      <a:endParaRPr lang="zh-CN" altLang="en-US" sz="2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511697"/>
                  </a:ext>
                </a:extLst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7272453" y="2015866"/>
            <a:ext cx="408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i = [0, 2] with a stride of 1</a:t>
            </a:r>
            <a:endParaRPr lang="zh-CN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06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 Pointer Reattribution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8200" y="1769805"/>
            <a:ext cx="4866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ctrs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[2] = {0};</a:t>
            </a:r>
          </a:p>
          <a:p>
            <a:endParaRPr lang="en-US" altLang="zh-CN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input =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getchar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switch (input – 'A')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case 0: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  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[input – 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'A'</a:t>
            </a:r>
            <a:r>
              <a:rPr lang="en-US" altLang="zh-CN" dirty="0">
                <a:latin typeface="Consolas" panose="020B0609020204030204" pitchFamily="49" charset="0"/>
              </a:rPr>
              <a:t>]++;</a:t>
            </a:r>
            <a:endParaRPr lang="en-US" altLang="zh-CN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 break;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...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5999" y="1769805"/>
            <a:ext cx="5166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; Assuming </a:t>
            </a:r>
            <a:r>
              <a:rPr lang="en-US" altLang="zh-CN" i="1" dirty="0" err="1">
                <a:solidFill>
                  <a:srgbClr val="00B050"/>
                </a:solidFill>
                <a:latin typeface="Consolas" panose="020B0609020204030204" pitchFamily="49" charset="0"/>
              </a:rPr>
              <a:t>ctrs</a:t>
            </a:r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 is stored at </a:t>
            </a:r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0x804a034</a:t>
            </a:r>
          </a:p>
          <a:p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; </a:t>
            </a:r>
            <a:r>
              <a:rPr lang="en-US" altLang="zh-CN" i="1" dirty="0" err="1">
                <a:solidFill>
                  <a:srgbClr val="00B050"/>
                </a:solidFill>
                <a:latin typeface="Consolas" panose="020B0609020204030204" pitchFamily="49" charset="0"/>
              </a:rPr>
              <a:t>eax</a:t>
            </a:r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 holds the input character</a:t>
            </a:r>
          </a:p>
          <a:p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; </a:t>
            </a:r>
            <a:r>
              <a:rPr lang="en-US" altLang="zh-CN" dirty="0" err="1">
                <a:solidFill>
                  <a:srgbClr val="00B050"/>
                </a:solidFill>
                <a:latin typeface="Consolas" panose="020B0609020204030204" pitchFamily="49" charset="0"/>
              </a:rPr>
              <a:t>ctrs</a:t>
            </a:r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[input – 'A']++;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  add    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0x8049f30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eax</a:t>
            </a:r>
            <a:r>
              <a:rPr lang="en-US" altLang="zh-CN" dirty="0">
                <a:latin typeface="Consolas" panose="020B0609020204030204" pitchFamily="49" charset="0"/>
              </a:rPr>
              <a:t> * 4], 1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...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.</a:t>
            </a:r>
            <a:r>
              <a:rPr lang="en-US" altLang="zh-CN" dirty="0" err="1">
                <a:latin typeface="Consolas" panose="020B0609020204030204" pitchFamily="49" charset="0"/>
              </a:rPr>
              <a:t>bss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804a034</a:t>
            </a:r>
            <a:r>
              <a:rPr lang="en-US" altLang="zh-CN" dirty="0">
                <a:latin typeface="Consolas" panose="020B0609020204030204" pitchFamily="49" charset="0"/>
              </a:rPr>
              <a:t>: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[0]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804a038: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[1]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14591" y="5712542"/>
            <a:ext cx="412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Compiled in Clang with –O1</a:t>
            </a:r>
            <a:endParaRPr lang="zh-CN" altLang="en-US" sz="2400" dirty="0"/>
          </a:p>
        </p:txBody>
      </p:sp>
      <p:sp>
        <p:nvSpPr>
          <p:cNvPr id="9" name="云形 8"/>
          <p:cNvSpPr/>
          <p:nvPr/>
        </p:nvSpPr>
        <p:spPr>
          <a:xfrm>
            <a:off x="7969284" y="4434245"/>
            <a:ext cx="3795252" cy="113014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0x8049f30</a:t>
            </a:r>
            <a:r>
              <a:rPr lang="en-US" altLang="zh-CN" b="1" dirty="0"/>
              <a:t> does not belong to any section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84416" y="5712542"/>
            <a:ext cx="557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A code snippet allows </a:t>
            </a:r>
            <a:r>
              <a:rPr lang="en-US" altLang="zh-CN" sz="2400" b="1" dirty="0"/>
              <a:t>constant folding</a:t>
            </a:r>
            <a:endParaRPr lang="zh-CN" altLang="en-US" sz="2400" b="1" dirty="0"/>
          </a:p>
        </p:txBody>
      </p:sp>
      <p:sp>
        <p:nvSpPr>
          <p:cNvPr id="11" name="椭圆 10"/>
          <p:cNvSpPr/>
          <p:nvPr/>
        </p:nvSpPr>
        <p:spPr>
          <a:xfrm>
            <a:off x="2305545" y="3999124"/>
            <a:ext cx="716096" cy="3305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704687" y="3999124"/>
            <a:ext cx="912563" cy="33050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191458" y="157538"/>
            <a:ext cx="38377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Negatives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 Pointer Reattribution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12956" y="5712542"/>
            <a:ext cx="519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Slicing Result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6095999" y="1769805"/>
            <a:ext cx="5166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; Assuming </a:t>
            </a:r>
            <a:r>
              <a:rPr lang="en-US" altLang="zh-CN" i="1" dirty="0" err="1">
                <a:solidFill>
                  <a:srgbClr val="00B050"/>
                </a:solidFill>
                <a:latin typeface="Consolas" panose="020B0609020204030204" pitchFamily="49" charset="0"/>
              </a:rPr>
              <a:t>ctrs</a:t>
            </a:r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 is stored at </a:t>
            </a:r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0x804a034</a:t>
            </a:r>
          </a:p>
          <a:p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; </a:t>
            </a:r>
            <a:r>
              <a:rPr lang="en-US" altLang="zh-CN" i="1" dirty="0" err="1">
                <a:solidFill>
                  <a:srgbClr val="00B050"/>
                </a:solidFill>
                <a:latin typeface="Consolas" panose="020B0609020204030204" pitchFamily="49" charset="0"/>
              </a:rPr>
              <a:t>eax</a:t>
            </a:r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 holds the input character</a:t>
            </a:r>
          </a:p>
          <a:p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; </a:t>
            </a:r>
            <a:r>
              <a:rPr lang="en-US" altLang="zh-CN" dirty="0" err="1">
                <a:solidFill>
                  <a:srgbClr val="00B050"/>
                </a:solidFill>
                <a:latin typeface="Consolas" panose="020B0609020204030204" pitchFamily="49" charset="0"/>
              </a:rPr>
              <a:t>ctrs</a:t>
            </a:r>
            <a:r>
              <a:rPr lang="en-US" altLang="zh-CN" dirty="0">
                <a:solidFill>
                  <a:srgbClr val="00B050"/>
                </a:solidFill>
                <a:latin typeface="Consolas" panose="020B0609020204030204" pitchFamily="49" charset="0"/>
              </a:rPr>
              <a:t>[input – 'A']++;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          add    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0x8049f30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eax</a:t>
            </a:r>
            <a:r>
              <a:rPr lang="en-US" altLang="zh-CN" dirty="0">
                <a:latin typeface="Consolas" panose="020B0609020204030204" pitchFamily="49" charset="0"/>
              </a:rPr>
              <a:t> * 4], 1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...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.</a:t>
            </a:r>
            <a:r>
              <a:rPr lang="en-US" altLang="zh-CN" dirty="0" err="1">
                <a:latin typeface="Consolas" panose="020B0609020204030204" pitchFamily="49" charset="0"/>
              </a:rPr>
              <a:t>bss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804a034</a:t>
            </a:r>
            <a:r>
              <a:rPr lang="en-US" altLang="zh-CN" dirty="0">
                <a:latin typeface="Consolas" panose="020B0609020204030204" pitchFamily="49" charset="0"/>
              </a:rPr>
              <a:t>: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[0]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804a038:  </a:t>
            </a:r>
            <a:r>
              <a:rPr lang="en-US" altLang="zh-CN" dirty="0" err="1">
                <a:latin typeface="Consolas" panose="020B0609020204030204" pitchFamily="49" charset="0"/>
              </a:rPr>
              <a:t>ctrs</a:t>
            </a:r>
            <a:r>
              <a:rPr lang="en-US" altLang="zh-CN" dirty="0">
                <a:latin typeface="Consolas" panose="020B0609020204030204" pitchFamily="49" charset="0"/>
              </a:rPr>
              <a:t>[1]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14591" y="5712542"/>
            <a:ext cx="412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Compiled in Clang with –O1</a:t>
            </a:r>
            <a:endParaRPr lang="zh-CN" altLang="en-US" sz="2400" dirty="0"/>
          </a:p>
        </p:txBody>
      </p:sp>
      <p:sp>
        <p:nvSpPr>
          <p:cNvPr id="9" name="云形 8"/>
          <p:cNvSpPr/>
          <p:nvPr/>
        </p:nvSpPr>
        <p:spPr>
          <a:xfrm>
            <a:off x="7969284" y="4434245"/>
            <a:ext cx="3795252" cy="113014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0x8049f30</a:t>
            </a:r>
            <a:r>
              <a:rPr lang="en-US" altLang="zh-CN" b="1" dirty="0"/>
              <a:t> does not belong to any section</a:t>
            </a:r>
            <a:endParaRPr lang="zh-CN" altLang="en-US" b="1" dirty="0"/>
          </a:p>
        </p:txBody>
      </p:sp>
      <p:sp>
        <p:nvSpPr>
          <p:cNvPr id="3" name="流程图: 过程 2"/>
          <p:cNvSpPr/>
          <p:nvPr/>
        </p:nvSpPr>
        <p:spPr>
          <a:xfrm>
            <a:off x="815896" y="2617872"/>
            <a:ext cx="2185639" cy="44459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0x8049f30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流程图: 过程 9"/>
          <p:cNvSpPr/>
          <p:nvPr/>
        </p:nvSpPr>
        <p:spPr>
          <a:xfrm>
            <a:off x="3304477" y="2617872"/>
            <a:ext cx="2185639" cy="44459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</a:rPr>
              <a:t>‘A’</a:t>
            </a:r>
            <a:r>
              <a:rPr lang="en-US" altLang="zh-CN" dirty="0">
                <a:latin typeface="Consolas" panose="020B0609020204030204" pitchFamily="49" charset="0"/>
              </a:rPr>
              <a:t> * 4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74163" y="3299574"/>
            <a:ext cx="869795" cy="8697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Consolas" panose="020B0609020204030204" pitchFamily="49" charset="0"/>
              </a:rPr>
              <a:t>add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cxnSp>
        <p:nvCxnSpPr>
          <p:cNvPr id="12" name="曲线连接符 11"/>
          <p:cNvCxnSpPr>
            <a:stCxn id="3" idx="2"/>
            <a:endCxn id="11" idx="2"/>
          </p:cNvCxnSpPr>
          <p:nvPr/>
        </p:nvCxnSpPr>
        <p:spPr>
          <a:xfrm rot="16200000" flipH="1">
            <a:off x="1955436" y="3015744"/>
            <a:ext cx="672007" cy="765447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>
            <a:stCxn id="10" idx="2"/>
            <a:endCxn id="11" idx="6"/>
          </p:cNvCxnSpPr>
          <p:nvPr/>
        </p:nvCxnSpPr>
        <p:spPr>
          <a:xfrm rot="5400000">
            <a:off x="3634625" y="2971799"/>
            <a:ext cx="672007" cy="85333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流程图: 过程 13"/>
          <p:cNvSpPr/>
          <p:nvPr/>
        </p:nvSpPr>
        <p:spPr>
          <a:xfrm>
            <a:off x="1637099" y="4434245"/>
            <a:ext cx="2943922" cy="505745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0x804a034</a:t>
            </a:r>
            <a:endParaRPr lang="zh-CN" altLang="en-US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cxnSp>
        <p:nvCxnSpPr>
          <p:cNvPr id="15" name="直接箭头连接符 14"/>
          <p:cNvCxnSpPr>
            <a:stCxn id="11" idx="4"/>
            <a:endCxn id="14" idx="0"/>
          </p:cNvCxnSpPr>
          <p:nvPr/>
        </p:nvCxnSpPr>
        <p:spPr>
          <a:xfrm flipH="1">
            <a:off x="3109060" y="4169369"/>
            <a:ext cx="1" cy="264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/>
          <p:cNvCxnSpPr>
            <a:stCxn id="14" idx="3"/>
          </p:cNvCxnSpPr>
          <p:nvPr/>
        </p:nvCxnSpPr>
        <p:spPr>
          <a:xfrm flipV="1">
            <a:off x="4581021" y="3891776"/>
            <a:ext cx="1514979" cy="795342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云形 28"/>
          <p:cNvSpPr/>
          <p:nvPr/>
        </p:nvSpPr>
        <p:spPr>
          <a:xfrm>
            <a:off x="446184" y="1690687"/>
            <a:ext cx="2696465" cy="85906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Belongs to .</a:t>
            </a:r>
            <a:r>
              <a:rPr lang="en-US" altLang="zh-CN" dirty="0" err="1"/>
              <a:t>bss</a:t>
            </a:r>
            <a:endParaRPr lang="zh-CN" altLang="en-US" dirty="0"/>
          </a:p>
        </p:txBody>
      </p:sp>
      <p:sp>
        <p:nvSpPr>
          <p:cNvPr id="30" name="云形 29"/>
          <p:cNvSpPr/>
          <p:nvPr/>
        </p:nvSpPr>
        <p:spPr>
          <a:xfrm>
            <a:off x="476580" y="3019210"/>
            <a:ext cx="5013536" cy="166790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Constant un-folding</a:t>
            </a:r>
            <a:endParaRPr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8191458" y="157538"/>
            <a:ext cx="38377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False Negatives</a:t>
            </a:r>
            <a:endParaRPr lang="zh-CN" altLang="en-US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novo_A30_Internet_TV_Set_Top_Box_-_Front_with_Remote_(66397679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68" y="1214658"/>
            <a:ext cx="2212305" cy="15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hone-clipart-280x1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11" y="1420704"/>
            <a:ext cx="1559403" cy="10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hewirecutter.com/wp-content/uploads/2015/09/01w-wifi-router-tp-link-archer-c7-63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30" y="3134846"/>
            <a:ext cx="2173300" cy="14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itizensutilityboard.org/images/SmartMeter_ComEd_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73" y="3210009"/>
            <a:ext cx="1291296" cy="12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images-na.ssl-images-amazon.com/images/I/714TSsHtZNL._SL1500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985" y="3002944"/>
            <a:ext cx="2748027" cy="18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7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Safety Heuristics: Data Consumer Check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99317" y="1784197"/>
            <a:ext cx="3100039" cy="602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onsolas" panose="020B0609020204030204" pitchFamily="49" charset="0"/>
              </a:rPr>
              <a:t>DWORD PTR [0x8045000]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18664" y="1784196"/>
            <a:ext cx="3100039" cy="60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onsolas" panose="020B0609020204030204" pitchFamily="49" charset="0"/>
              </a:rPr>
              <a:t>DWORD PTR [0x8045f08]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661102" y="2892466"/>
            <a:ext cx="869795" cy="8697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latin typeface="Consolas" panose="020B0609020204030204" pitchFamily="49" charset="0"/>
              </a:rPr>
              <a:t>xor</a:t>
            </a:r>
            <a:endParaRPr lang="zh-CN" altLang="en-US" sz="2000" dirty="0">
              <a:latin typeface="Consolas" panose="020B0609020204030204" pitchFamily="49" charset="0"/>
            </a:endParaRPr>
          </a:p>
        </p:txBody>
      </p:sp>
      <p:cxnSp>
        <p:nvCxnSpPr>
          <p:cNvPr id="7" name="曲线连接符 6"/>
          <p:cNvCxnSpPr>
            <a:stCxn id="3" idx="2"/>
            <a:endCxn id="5" idx="2"/>
          </p:cNvCxnSpPr>
          <p:nvPr/>
        </p:nvCxnSpPr>
        <p:spPr>
          <a:xfrm rot="16200000" flipH="1">
            <a:off x="4584719" y="2250980"/>
            <a:ext cx="941001" cy="1211765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曲线连接符 8"/>
          <p:cNvCxnSpPr>
            <a:stCxn id="4" idx="2"/>
            <a:endCxn id="5" idx="6"/>
          </p:cNvCxnSpPr>
          <p:nvPr/>
        </p:nvCxnSpPr>
        <p:spPr>
          <a:xfrm rot="5400000">
            <a:off x="6679291" y="2237971"/>
            <a:ext cx="941000" cy="1237787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过程 9"/>
          <p:cNvSpPr/>
          <p:nvPr/>
        </p:nvSpPr>
        <p:spPr>
          <a:xfrm>
            <a:off x="4624039" y="4406478"/>
            <a:ext cx="2943922" cy="555617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onsolas" panose="020B0609020204030204" pitchFamily="49" charset="0"/>
              </a:rPr>
              <a:t>*(</a:t>
            </a:r>
            <a:r>
              <a:rPr lang="en-US" altLang="zh-CN" dirty="0" err="1">
                <a:latin typeface="Consolas" panose="020B0609020204030204" pitchFamily="49" charset="0"/>
              </a:rPr>
              <a:t>the_result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cxnSp>
        <p:nvCxnSpPr>
          <p:cNvPr id="12" name="直接箭头连接符 11"/>
          <p:cNvCxnSpPr>
            <a:stCxn id="5" idx="4"/>
            <a:endCxn id="10" idx="0"/>
          </p:cNvCxnSpPr>
          <p:nvPr/>
        </p:nvCxnSpPr>
        <p:spPr>
          <a:xfrm>
            <a:off x="6096000" y="3762261"/>
            <a:ext cx="0" cy="644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50" y="3090632"/>
            <a:ext cx="1502172" cy="131584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97786" y="4575928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xkcd" pitchFamily="50" charset="-122"/>
                <a:ea typeface="xkcd" pitchFamily="50" charset="-122"/>
                <a:cs typeface="xkcd" pitchFamily="50" charset="-122"/>
              </a:rPr>
              <a:t>I GIVE UP</a:t>
            </a:r>
            <a:endParaRPr lang="zh-CN" altLang="en-US" sz="3600" dirty="0">
              <a:solidFill>
                <a:srgbClr val="C00000"/>
              </a:solidFill>
              <a:latin typeface="xkcd" pitchFamily="50" charset="-122"/>
              <a:ea typeface="xkcd" pitchFamily="50" charset="-122"/>
              <a:cs typeface="xkcd" pitchFamily="5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82076" y="5396992"/>
            <a:ext cx="722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Unusual Behaviors Triggering the Opt-out Rule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79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Symbolization &amp; Reassembly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099863" y="4986290"/>
            <a:ext cx="278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Symbolization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7064642" y="4986290"/>
            <a:ext cx="382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Assembly Generation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265398" y="2069915"/>
            <a:ext cx="342047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push</a:t>
            </a:r>
            <a:r>
              <a:rPr lang="en-US" altLang="zh-CN" dirty="0">
                <a:latin typeface="Consolas" panose="020B0609020204030204" pitchFamily="49" charset="0"/>
              </a:rPr>
              <a:t>  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offset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</a:rPr>
              <a:t>label_34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push</a:t>
            </a:r>
            <a:r>
              <a:rPr lang="en-US" altLang="zh-CN" dirty="0">
                <a:latin typeface="Consolas" panose="020B0609020204030204" pitchFamily="49" charset="0"/>
              </a:rPr>
              <a:t>  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offset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</a:rPr>
              <a:t>label_35</a:t>
            </a:r>
          </a:p>
          <a:p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cmp</a:t>
            </a:r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 err="1">
                <a:latin typeface="Consolas" panose="020B0609020204030204" pitchFamily="49" charset="0"/>
              </a:rPr>
              <a:t>eax</a:t>
            </a:r>
            <a:r>
              <a:rPr lang="en-US" altLang="zh-CN" dirty="0">
                <a:latin typeface="Consolas" panose="020B0609020204030204" pitchFamily="49" charset="0"/>
              </a:rPr>
              <a:t>, </a:t>
            </a:r>
            <a:r>
              <a:rPr lang="en-US" altLang="zh-CN" dirty="0" err="1">
                <a:latin typeface="Consolas" panose="020B0609020204030204" pitchFamily="49" charset="0"/>
              </a:rPr>
              <a:t>ecx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jne</a:t>
            </a:r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</a:rPr>
              <a:t>label_42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</a:rPr>
              <a:t>.label_42</a:t>
            </a:r>
            <a:r>
              <a:rPr lang="en-US" altLang="zh-CN" dirty="0">
                <a:latin typeface="Consolas" panose="020B0609020204030204" pitchFamily="49" charset="0"/>
              </a:rPr>
              <a:t>:</a:t>
            </a:r>
          </a:p>
          <a:p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mov</a:t>
            </a:r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 err="1">
                <a:latin typeface="Consolas" panose="020B0609020204030204" pitchFamily="49" charset="0"/>
              </a:rPr>
              <a:t>eax</a:t>
            </a:r>
            <a:r>
              <a:rPr lang="en-US" altLang="zh-CN" dirty="0">
                <a:latin typeface="Consolas" panose="020B0609020204030204" pitchFamily="49" charset="0"/>
              </a:rPr>
              <a:t>,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0x12fa9e5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...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14684"/>
              </p:ext>
            </p:extLst>
          </p:nvPr>
        </p:nvGraphicFramePr>
        <p:xfrm>
          <a:off x="1625465" y="2069915"/>
          <a:ext cx="3732767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9804">
                  <a:extLst>
                    <a:ext uri="{9D8B030D-6E8A-4147-A177-3AD203B41FA5}">
                      <a16:colId xmlns:a16="http://schemas.microsoft.com/office/drawing/2014/main" val="2491229157"/>
                    </a:ext>
                  </a:extLst>
                </a:gridCol>
                <a:gridCol w="620879">
                  <a:extLst>
                    <a:ext uri="{9D8B030D-6E8A-4147-A177-3AD203B41FA5}">
                      <a16:colId xmlns:a16="http://schemas.microsoft.com/office/drawing/2014/main" val="3353853224"/>
                    </a:ext>
                  </a:extLst>
                </a:gridCol>
                <a:gridCol w="1562084">
                  <a:extLst>
                    <a:ext uri="{9D8B030D-6E8A-4147-A177-3AD203B41FA5}">
                      <a16:colId xmlns:a16="http://schemas.microsoft.com/office/drawing/2014/main" val="2809146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0x400010</a:t>
                      </a:r>
                      <a:endParaRPr lang="zh-CN" alt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onsolas" panose="020B0609020204030204" pitchFamily="49" charset="0"/>
                        </a:rPr>
                        <a:t>label_34</a:t>
                      </a:r>
                      <a:endParaRPr lang="zh-CN" altLang="en-US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910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0x400020</a:t>
                      </a:r>
                      <a:endParaRPr lang="zh-CN" alt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onsolas" panose="020B0609020204030204" pitchFamily="49" charset="0"/>
                        </a:rPr>
                        <a:t>label_35</a:t>
                      </a:r>
                      <a:endParaRPr lang="zh-CN" altLang="en-US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85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0x400a14</a:t>
                      </a:r>
                      <a:endParaRPr lang="zh-CN" alt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onsolas" panose="020B0609020204030204" pitchFamily="49" charset="0"/>
                        </a:rPr>
                        <a:t>label_42</a:t>
                      </a:r>
                      <a:endParaRPr lang="zh-CN" altLang="en-US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451231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onsolas" panose="020B0609020204030204" pitchFamily="49" charset="0"/>
                        </a:rPr>
                        <a:t>...</a:t>
                      </a:r>
                      <a:endParaRPr lang="zh-CN" altLang="en-US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17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0x406000</a:t>
                      </a:r>
                      <a:endParaRPr lang="zh-CN" alt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onsolas" panose="020B0609020204030204" pitchFamily="49" charset="0"/>
                        </a:rPr>
                        <a:t>data_3</a:t>
                      </a:r>
                      <a:endParaRPr lang="zh-CN" altLang="en-US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995735"/>
                  </a:ext>
                </a:extLst>
              </a:tr>
            </a:tbl>
          </a:graphicData>
        </a:graphic>
      </p:graphicFrame>
      <p:sp>
        <p:nvSpPr>
          <p:cNvPr id="5" name="右箭头 4"/>
          <p:cNvSpPr/>
          <p:nvPr/>
        </p:nvSpPr>
        <p:spPr>
          <a:xfrm>
            <a:off x="3326095" y="2121011"/>
            <a:ext cx="331504" cy="31196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337111" y="2590433"/>
            <a:ext cx="331504" cy="31196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348127" y="3059855"/>
            <a:ext cx="331504" cy="31196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326095" y="3966690"/>
            <a:ext cx="331504" cy="31196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126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731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sets</a:t>
            </a:r>
            <a:endParaRPr lang="zh-CN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85914"/>
              </p:ext>
            </p:extLst>
          </p:nvPr>
        </p:nvGraphicFramePr>
        <p:xfrm>
          <a:off x="1754176" y="2057400"/>
          <a:ext cx="8683647" cy="319764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894549">
                  <a:extLst>
                    <a:ext uri="{9D8B030D-6E8A-4147-A177-3AD203B41FA5}">
                      <a16:colId xmlns:a16="http://schemas.microsoft.com/office/drawing/2014/main" val="133684454"/>
                    </a:ext>
                  </a:extLst>
                </a:gridCol>
                <a:gridCol w="2894549">
                  <a:extLst>
                    <a:ext uri="{9D8B030D-6E8A-4147-A177-3AD203B41FA5}">
                      <a16:colId xmlns:a16="http://schemas.microsoft.com/office/drawing/2014/main" val="3212429924"/>
                    </a:ext>
                  </a:extLst>
                </a:gridCol>
                <a:gridCol w="2894549">
                  <a:extLst>
                    <a:ext uri="{9D8B030D-6E8A-4147-A177-3AD203B41FA5}">
                      <a16:colId xmlns:a16="http://schemas.microsoft.com/office/drawing/2014/main" val="755562735"/>
                    </a:ext>
                  </a:extLst>
                </a:gridCol>
              </a:tblGrid>
              <a:tr h="456807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Coreutils</a:t>
                      </a:r>
                      <a:r>
                        <a:rPr lang="en-US" altLang="zh-CN" sz="2000" dirty="0"/>
                        <a:t> 8.25.55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Binaries from CGC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3371563"/>
                  </a:ext>
                </a:extLst>
              </a:tr>
              <a:tr h="456807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106</a:t>
                      </a:r>
                      <a:endParaRPr lang="zh-CN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143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11182975"/>
                  </a:ext>
                </a:extLst>
              </a:tr>
              <a:tr h="4568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bg1"/>
                          </a:solidFill>
                        </a:rPr>
                        <a:t>Compiler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CGC 5</a:t>
                      </a:r>
                      <a:endParaRPr lang="zh-CN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Clang 4.4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59275369"/>
                  </a:ext>
                </a:extLst>
              </a:tr>
              <a:tr h="4568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bg1"/>
                          </a:solidFill>
                        </a:rPr>
                        <a:t>Optimization</a:t>
                      </a:r>
                      <a:r>
                        <a:rPr lang="en-US" altLang="zh-CN" sz="2000" baseline="0" dirty="0">
                          <a:solidFill>
                            <a:schemeClr val="bg1"/>
                          </a:solidFill>
                        </a:rPr>
                        <a:t> levels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O0/O1/O2/O3/</a:t>
                      </a:r>
                      <a:r>
                        <a:rPr lang="en-US" altLang="zh-CN" sz="2000" dirty="0" err="1"/>
                        <a:t>Os</a:t>
                      </a:r>
                      <a:r>
                        <a:rPr lang="en-US" altLang="zh-CN" sz="2000" dirty="0"/>
                        <a:t>/</a:t>
                      </a:r>
                      <a:r>
                        <a:rPr lang="en-US" altLang="zh-CN" sz="2000" dirty="0" err="1"/>
                        <a:t>Ofast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21017"/>
                  </a:ext>
                </a:extLst>
              </a:tr>
              <a:tr h="456807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>
                          <a:solidFill>
                            <a:schemeClr val="bg1"/>
                          </a:solidFill>
                        </a:rPr>
                        <a:t>Architectures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X86/AMD64</a:t>
                      </a:r>
                      <a:endParaRPr lang="zh-CN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X86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63951245"/>
                  </a:ext>
                </a:extLst>
              </a:tr>
              <a:tr h="456807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>
                          <a:solidFill>
                            <a:schemeClr val="bg1"/>
                          </a:solidFill>
                        </a:rPr>
                        <a:t>Test cases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Yes</a:t>
                      </a:r>
                      <a:endParaRPr lang="zh-CN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Yes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8241660"/>
                  </a:ext>
                </a:extLst>
              </a:tr>
              <a:tr h="456807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>
                          <a:solidFill>
                            <a:schemeClr val="bg1"/>
                          </a:solidFill>
                        </a:rPr>
                        <a:t>Total binaries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1272</a:t>
                      </a:r>
                      <a:endParaRPr lang="zh-CN" altLang="en-US" sz="2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725</a:t>
                      </a:r>
                      <a:endParaRPr lang="zh-CN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862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Brief Results: Success Rate</a:t>
            </a:r>
            <a:endParaRPr lang="zh-CN" altLang="en-US" dirty="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430128434"/>
              </p:ext>
            </p:extLst>
          </p:nvPr>
        </p:nvGraphicFramePr>
        <p:xfrm>
          <a:off x="760164" y="1602658"/>
          <a:ext cx="10593636" cy="45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4085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10" descr="CGC_LogoAnima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619" y="341523"/>
            <a:ext cx="4025971" cy="284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72" y="3724892"/>
            <a:ext cx="5427256" cy="2531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478337" y="982618"/>
            <a:ext cx="3959289" cy="267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255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Ramblr</a:t>
            </a:r>
            <a:r>
              <a:rPr lang="en-US" altLang="zh-CN" dirty="0"/>
              <a:t> is the foundation of ...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Patching Vulnerabilities</a:t>
            </a:r>
          </a:p>
          <a:p>
            <a:r>
              <a:rPr lang="en-US" altLang="zh-CN" sz="3200" dirty="0"/>
              <a:t>Obfuscating Control Flows</a:t>
            </a:r>
          </a:p>
          <a:p>
            <a:r>
              <a:rPr lang="en-US" altLang="zh-CN" sz="3200" dirty="0"/>
              <a:t>Optimizing Binaries</a:t>
            </a:r>
          </a:p>
          <a:p>
            <a:r>
              <a:rPr lang="en-US" altLang="zh-CN" sz="3200" dirty="0"/>
              <a:t>Hardening Binaries</a:t>
            </a:r>
          </a:p>
        </p:txBody>
      </p:sp>
      <p:pic>
        <p:nvPicPr>
          <p:cNvPr id="9" name="Shape 110" descr="CGC_LogoAnima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921" y="4719450"/>
            <a:ext cx="2418704" cy="170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995482" y="3744667"/>
            <a:ext cx="3200654" cy="216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99" y="3429000"/>
            <a:ext cx="2618148" cy="12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5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395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810" y="1825625"/>
            <a:ext cx="10824990" cy="1964177"/>
          </a:xfrm>
        </p:spPr>
        <p:txBody>
          <a:bodyPr/>
          <a:lstStyle/>
          <a:p>
            <a:r>
              <a:rPr lang="en-US" altLang="zh-CN" dirty="0"/>
              <a:t>Identified challenges in reassembling</a:t>
            </a:r>
          </a:p>
          <a:p>
            <a:r>
              <a:rPr lang="en-US" altLang="zh-CN" dirty="0"/>
              <a:t>Proposed a novel composition of static analysis techniques </a:t>
            </a:r>
          </a:p>
          <a:p>
            <a:r>
              <a:rPr lang="en-US" altLang="zh-CN" dirty="0"/>
              <a:t>Developed a systematic approach to reassemble stripped binaries</a:t>
            </a:r>
          </a:p>
        </p:txBody>
      </p:sp>
      <p:sp>
        <p:nvSpPr>
          <p:cNvPr id="15" name="矩形 14"/>
          <p:cNvSpPr/>
          <p:nvPr/>
        </p:nvSpPr>
        <p:spPr>
          <a:xfrm>
            <a:off x="1287137" y="4427859"/>
            <a:ext cx="9617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err="1"/>
              <a:t>Ramblr</a:t>
            </a:r>
            <a:r>
              <a:rPr lang="en-US" altLang="zh-CN" sz="2800" dirty="0"/>
              <a:t> is open-sourced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/>
              <a:t>Extra data-sets and usable tools will be released soon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54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Tools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00746" y="4982645"/>
            <a:ext cx="270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/>
              <a:t>Ramblr</a:t>
            </a:r>
            <a:r>
              <a:rPr lang="en-US" altLang="zh-CN" sz="2400" dirty="0"/>
              <a:t> IDA Plugin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5414547" y="4982645"/>
            <a:ext cx="200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/>
              <a:t>Patcherex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3490"/>
            <a:ext cx="3832952" cy="2669907"/>
          </a:xfrm>
          <a:prstGeom prst="rect">
            <a:avLst/>
          </a:prstGeom>
        </p:spPr>
      </p:pic>
      <p:pic>
        <p:nvPicPr>
          <p:cNvPr id="7" name="Shape 110" descr="CGC_LogoAnima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829" y="2519942"/>
            <a:ext cx="2575219" cy="1818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331635" y="4797978"/>
            <a:ext cx="2698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Patching support</a:t>
            </a:r>
            <a:br>
              <a:rPr lang="en-US" altLang="zh-CN" sz="2400" dirty="0"/>
            </a:br>
            <a:r>
              <a:rPr lang="en-US" altLang="zh-CN" sz="2400" dirty="0"/>
              <a:t>in</a:t>
            </a:r>
            <a:br>
              <a:rPr lang="en-US" altLang="zh-CN" sz="2400" dirty="0"/>
            </a:br>
            <a:r>
              <a:rPr lang="en-US" altLang="zh-CN" sz="2400" dirty="0"/>
              <a:t>angr Management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15" y="2025440"/>
            <a:ext cx="2606700" cy="26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Solutions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2719308" y="3418187"/>
            <a:ext cx="2947595" cy="2541030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Dynamic</a:t>
            </a:r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6561581" y="3418187"/>
            <a:ext cx="2947595" cy="2541030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Static + Dynamic</a:t>
            </a:r>
            <a:endParaRPr lang="zh-CN" altLang="en-US" dirty="0"/>
          </a:p>
        </p:txBody>
      </p:sp>
      <p:sp>
        <p:nvSpPr>
          <p:cNvPr id="6" name="等腰三角形 5"/>
          <p:cNvSpPr/>
          <p:nvPr/>
        </p:nvSpPr>
        <p:spPr>
          <a:xfrm>
            <a:off x="4622202" y="1626019"/>
            <a:ext cx="2947595" cy="2541030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Pure Static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805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Binary Reassembly?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94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66" y="2183810"/>
            <a:ext cx="2241395" cy="2241395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5024643" y="2966224"/>
            <a:ext cx="2142714" cy="9255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Disassemble</a:t>
            </a:r>
            <a:endParaRPr lang="zh-CN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889846"/>
              </p:ext>
            </p:extLst>
          </p:nvPr>
        </p:nvGraphicFramePr>
        <p:xfrm>
          <a:off x="7341631" y="1583176"/>
          <a:ext cx="3464914" cy="33375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314">
                  <a:extLst>
                    <a:ext uri="{9D8B030D-6E8A-4147-A177-3AD203B41FA5}">
                      <a16:colId xmlns:a16="http://schemas.microsoft.com/office/drawing/2014/main" val="11461389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021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.text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95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400100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i="1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6000a0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], </a:t>
                      </a:r>
                      <a:r>
                        <a:rPr lang="en-US" altLang="zh-CN" baseline="0" dirty="0" err="1">
                          <a:latin typeface="Consolas" panose="020B0609020204030204" pitchFamily="49" charset="0"/>
                        </a:rPr>
                        <a:t>eax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92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400105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jmp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0x40020d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39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...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61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40020d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6000a4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], 1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59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37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.data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886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6000a0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0xc0debeef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99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6000a4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 0x0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329973"/>
                  </a:ext>
                </a:extLst>
              </a:tr>
            </a:tbl>
          </a:graphicData>
        </a:graphic>
      </p:graphicFrame>
      <p:sp>
        <p:nvSpPr>
          <p:cNvPr id="15" name="任意多边形 14"/>
          <p:cNvSpPr/>
          <p:nvPr/>
        </p:nvSpPr>
        <p:spPr>
          <a:xfrm>
            <a:off x="10362490" y="2514401"/>
            <a:ext cx="564610" cy="737953"/>
          </a:xfrm>
          <a:custGeom>
            <a:avLst/>
            <a:gdLst>
              <a:gd name="connsiteX0" fmla="*/ 0 w 564610"/>
              <a:gd name="connsiteY0" fmla="*/ 0 h 779318"/>
              <a:gd name="connsiteX1" fmla="*/ 488373 w 564610"/>
              <a:gd name="connsiteY1" fmla="*/ 103909 h 779318"/>
              <a:gd name="connsiteX2" fmla="*/ 561109 w 564610"/>
              <a:gd name="connsiteY2" fmla="*/ 457200 h 779318"/>
              <a:gd name="connsiteX3" fmla="*/ 467591 w 564610"/>
              <a:gd name="connsiteY3" fmla="*/ 696191 h 779318"/>
              <a:gd name="connsiteX4" fmla="*/ 51955 w 564610"/>
              <a:gd name="connsiteY4" fmla="*/ 779318 h 77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10" h="779318">
                <a:moveTo>
                  <a:pt x="0" y="0"/>
                </a:moveTo>
                <a:cubicBezTo>
                  <a:pt x="197427" y="13854"/>
                  <a:pt x="394855" y="27709"/>
                  <a:pt x="488373" y="103909"/>
                </a:cubicBezTo>
                <a:cubicBezTo>
                  <a:pt x="581891" y="180109"/>
                  <a:pt x="564573" y="358486"/>
                  <a:pt x="561109" y="457200"/>
                </a:cubicBezTo>
                <a:cubicBezTo>
                  <a:pt x="557645" y="555914"/>
                  <a:pt x="552450" y="642505"/>
                  <a:pt x="467591" y="696191"/>
                </a:cubicBezTo>
                <a:cubicBezTo>
                  <a:pt x="382732" y="749877"/>
                  <a:pt x="217343" y="764597"/>
                  <a:pt x="51955" y="779318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8582653" y="2275609"/>
            <a:ext cx="821120" cy="1953491"/>
          </a:xfrm>
          <a:custGeom>
            <a:avLst/>
            <a:gdLst>
              <a:gd name="connsiteX0" fmla="*/ 821120 w 821120"/>
              <a:gd name="connsiteY0" fmla="*/ 0 h 1953491"/>
              <a:gd name="connsiteX1" fmla="*/ 260011 w 821120"/>
              <a:gd name="connsiteY1" fmla="*/ 270164 h 1953491"/>
              <a:gd name="connsiteX2" fmla="*/ 238 w 821120"/>
              <a:gd name="connsiteY2" fmla="*/ 852055 h 1953491"/>
              <a:gd name="connsiteX3" fmla="*/ 218447 w 821120"/>
              <a:gd name="connsiteY3" fmla="*/ 1631373 h 1953491"/>
              <a:gd name="connsiteX4" fmla="*/ 478220 w 821120"/>
              <a:gd name="connsiteY4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120" h="1953491">
                <a:moveTo>
                  <a:pt x="821120" y="0"/>
                </a:moveTo>
                <a:cubicBezTo>
                  <a:pt x="608972" y="64077"/>
                  <a:pt x="396825" y="128155"/>
                  <a:pt x="260011" y="270164"/>
                </a:cubicBezTo>
                <a:cubicBezTo>
                  <a:pt x="123197" y="412173"/>
                  <a:pt x="7165" y="625187"/>
                  <a:pt x="238" y="852055"/>
                </a:cubicBezTo>
                <a:cubicBezTo>
                  <a:pt x="-6689" y="1078923"/>
                  <a:pt x="138783" y="1447800"/>
                  <a:pt x="218447" y="1631373"/>
                </a:cubicBezTo>
                <a:cubicBezTo>
                  <a:pt x="298111" y="1814946"/>
                  <a:pt x="388165" y="1884218"/>
                  <a:pt x="478220" y="1953491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9578047" y="3362497"/>
            <a:ext cx="189408" cy="1308147"/>
          </a:xfrm>
          <a:custGeom>
            <a:avLst/>
            <a:gdLst>
              <a:gd name="connsiteX0" fmla="*/ 0 w 155864"/>
              <a:gd name="connsiteY0" fmla="*/ 0 h 1143000"/>
              <a:gd name="connsiteX1" fmla="*/ 155864 w 155864"/>
              <a:gd name="connsiteY1" fmla="*/ 571500 h 1143000"/>
              <a:gd name="connsiteX2" fmla="*/ 0 w 155864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64" h="1143000">
                <a:moveTo>
                  <a:pt x="0" y="0"/>
                </a:moveTo>
                <a:cubicBezTo>
                  <a:pt x="77932" y="190500"/>
                  <a:pt x="155864" y="381000"/>
                  <a:pt x="155864" y="571500"/>
                </a:cubicBezTo>
                <a:cubicBezTo>
                  <a:pt x="155864" y="762000"/>
                  <a:pt x="77932" y="952500"/>
                  <a:pt x="0" y="114300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937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66" y="2183810"/>
            <a:ext cx="2241395" cy="2241395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5024643" y="2966224"/>
            <a:ext cx="2142714" cy="9255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Disassemble</a:t>
            </a:r>
            <a:endParaRPr lang="zh-CN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62655"/>
              </p:ext>
            </p:extLst>
          </p:nvPr>
        </p:nvGraphicFramePr>
        <p:xfrm>
          <a:off x="7341631" y="1583176"/>
          <a:ext cx="3464914" cy="33375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314">
                  <a:extLst>
                    <a:ext uri="{9D8B030D-6E8A-4147-A177-3AD203B41FA5}">
                      <a16:colId xmlns:a16="http://schemas.microsoft.com/office/drawing/2014/main" val="11461389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021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.text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95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i="1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data_0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], </a:t>
                      </a:r>
                      <a:r>
                        <a:rPr lang="en-US" altLang="zh-CN" baseline="0" dirty="0" err="1">
                          <a:latin typeface="Consolas" panose="020B0609020204030204" pitchFamily="49" charset="0"/>
                        </a:rPr>
                        <a:t>eax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92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jmp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altLang="zh-CN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target</a:t>
                      </a:r>
                      <a:endParaRPr lang="zh-CN" altLang="en-US" i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39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...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61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target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data_1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], 1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59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37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.data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886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data_0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0xc0debeef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99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data_1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 0x0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329973"/>
                  </a:ext>
                </a:extLst>
              </a:tr>
            </a:tbl>
          </a:graphicData>
        </a:graphic>
      </p:graphicFrame>
      <p:sp>
        <p:nvSpPr>
          <p:cNvPr id="15" name="任意多边形 14"/>
          <p:cNvSpPr/>
          <p:nvPr/>
        </p:nvSpPr>
        <p:spPr>
          <a:xfrm>
            <a:off x="10362490" y="2514401"/>
            <a:ext cx="564610" cy="737953"/>
          </a:xfrm>
          <a:custGeom>
            <a:avLst/>
            <a:gdLst>
              <a:gd name="connsiteX0" fmla="*/ 0 w 564610"/>
              <a:gd name="connsiteY0" fmla="*/ 0 h 779318"/>
              <a:gd name="connsiteX1" fmla="*/ 488373 w 564610"/>
              <a:gd name="connsiteY1" fmla="*/ 103909 h 779318"/>
              <a:gd name="connsiteX2" fmla="*/ 561109 w 564610"/>
              <a:gd name="connsiteY2" fmla="*/ 457200 h 779318"/>
              <a:gd name="connsiteX3" fmla="*/ 467591 w 564610"/>
              <a:gd name="connsiteY3" fmla="*/ 696191 h 779318"/>
              <a:gd name="connsiteX4" fmla="*/ 51955 w 564610"/>
              <a:gd name="connsiteY4" fmla="*/ 779318 h 77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10" h="779318">
                <a:moveTo>
                  <a:pt x="0" y="0"/>
                </a:moveTo>
                <a:cubicBezTo>
                  <a:pt x="197427" y="13854"/>
                  <a:pt x="394855" y="27709"/>
                  <a:pt x="488373" y="103909"/>
                </a:cubicBezTo>
                <a:cubicBezTo>
                  <a:pt x="581891" y="180109"/>
                  <a:pt x="564573" y="358486"/>
                  <a:pt x="561109" y="457200"/>
                </a:cubicBezTo>
                <a:cubicBezTo>
                  <a:pt x="557645" y="555914"/>
                  <a:pt x="552450" y="642505"/>
                  <a:pt x="467591" y="696191"/>
                </a:cubicBezTo>
                <a:cubicBezTo>
                  <a:pt x="382732" y="749877"/>
                  <a:pt x="217343" y="764597"/>
                  <a:pt x="51955" y="779318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8582653" y="2275609"/>
            <a:ext cx="821120" cy="1953491"/>
          </a:xfrm>
          <a:custGeom>
            <a:avLst/>
            <a:gdLst>
              <a:gd name="connsiteX0" fmla="*/ 821120 w 821120"/>
              <a:gd name="connsiteY0" fmla="*/ 0 h 1953491"/>
              <a:gd name="connsiteX1" fmla="*/ 260011 w 821120"/>
              <a:gd name="connsiteY1" fmla="*/ 270164 h 1953491"/>
              <a:gd name="connsiteX2" fmla="*/ 238 w 821120"/>
              <a:gd name="connsiteY2" fmla="*/ 852055 h 1953491"/>
              <a:gd name="connsiteX3" fmla="*/ 218447 w 821120"/>
              <a:gd name="connsiteY3" fmla="*/ 1631373 h 1953491"/>
              <a:gd name="connsiteX4" fmla="*/ 478220 w 821120"/>
              <a:gd name="connsiteY4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120" h="1953491">
                <a:moveTo>
                  <a:pt x="821120" y="0"/>
                </a:moveTo>
                <a:cubicBezTo>
                  <a:pt x="608972" y="64077"/>
                  <a:pt x="396825" y="128155"/>
                  <a:pt x="260011" y="270164"/>
                </a:cubicBezTo>
                <a:cubicBezTo>
                  <a:pt x="123197" y="412173"/>
                  <a:pt x="7165" y="625187"/>
                  <a:pt x="238" y="852055"/>
                </a:cubicBezTo>
                <a:cubicBezTo>
                  <a:pt x="-6689" y="1078923"/>
                  <a:pt x="138783" y="1447800"/>
                  <a:pt x="218447" y="1631373"/>
                </a:cubicBezTo>
                <a:cubicBezTo>
                  <a:pt x="298111" y="1814946"/>
                  <a:pt x="388165" y="1884218"/>
                  <a:pt x="478220" y="1953491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9578047" y="3362497"/>
            <a:ext cx="189408" cy="1308147"/>
          </a:xfrm>
          <a:custGeom>
            <a:avLst/>
            <a:gdLst>
              <a:gd name="connsiteX0" fmla="*/ 0 w 155864"/>
              <a:gd name="connsiteY0" fmla="*/ 0 h 1143000"/>
              <a:gd name="connsiteX1" fmla="*/ 155864 w 155864"/>
              <a:gd name="connsiteY1" fmla="*/ 571500 h 1143000"/>
              <a:gd name="connsiteX2" fmla="*/ 0 w 155864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64" h="1143000">
                <a:moveTo>
                  <a:pt x="0" y="0"/>
                </a:moveTo>
                <a:cubicBezTo>
                  <a:pt x="77932" y="190500"/>
                  <a:pt x="155864" y="381000"/>
                  <a:pt x="155864" y="571500"/>
                </a:cubicBezTo>
                <a:cubicBezTo>
                  <a:pt x="155864" y="762000"/>
                  <a:pt x="77932" y="952500"/>
                  <a:pt x="0" y="114300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74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44259"/>
              </p:ext>
            </p:extLst>
          </p:nvPr>
        </p:nvGraphicFramePr>
        <p:xfrm>
          <a:off x="7341631" y="3063641"/>
          <a:ext cx="3464914" cy="11125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314">
                  <a:extLst>
                    <a:ext uri="{9D8B030D-6E8A-4147-A177-3AD203B41FA5}">
                      <a16:colId xmlns:a16="http://schemas.microsoft.com/office/drawing/2014/main" val="11461389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021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40020d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6000a4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], 1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59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37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.data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8868132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9047"/>
              </p:ext>
            </p:extLst>
          </p:nvPr>
        </p:nvGraphicFramePr>
        <p:xfrm>
          <a:off x="7341631" y="4175003"/>
          <a:ext cx="3464914" cy="73959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314">
                  <a:extLst>
                    <a:ext uri="{9D8B030D-6E8A-4147-A177-3AD203B41FA5}">
                      <a16:colId xmlns:a16="http://schemas.microsoft.com/office/drawing/2014/main" val="11461389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0212606"/>
                    </a:ext>
                  </a:extLst>
                </a:gridCol>
              </a:tblGrid>
              <a:tr h="369799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6000a0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0xc0debeef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994168"/>
                  </a:ext>
                </a:extLst>
              </a:tr>
              <a:tr h="369799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6000a4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 0x0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329973"/>
                  </a:ext>
                </a:extLst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998"/>
              </p:ext>
            </p:extLst>
          </p:nvPr>
        </p:nvGraphicFramePr>
        <p:xfrm>
          <a:off x="7341631" y="4177783"/>
          <a:ext cx="3464914" cy="3708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314">
                  <a:extLst>
                    <a:ext uri="{9D8B030D-6E8A-4147-A177-3AD203B41FA5}">
                      <a16:colId xmlns:a16="http://schemas.microsoft.com/office/drawing/2014/main" val="11461389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021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6000a0</a:t>
                      </a:r>
                      <a:endParaRPr lang="zh-CN" altLang="en-US" dirty="0">
                        <a:solidFill>
                          <a:srgbClr val="0070C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“cat\x00”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57082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62501"/>
              </p:ext>
            </p:extLst>
          </p:nvPr>
        </p:nvGraphicFramePr>
        <p:xfrm>
          <a:off x="7341631" y="1579366"/>
          <a:ext cx="3464914" cy="14833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314">
                  <a:extLst>
                    <a:ext uri="{9D8B030D-6E8A-4147-A177-3AD203B41FA5}">
                      <a16:colId xmlns:a16="http://schemas.microsoft.com/office/drawing/2014/main" val="11461389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021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.text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95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400100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i="1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6000a0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], </a:t>
                      </a:r>
                      <a:r>
                        <a:rPr lang="en-US" altLang="zh-CN" baseline="0" dirty="0" err="1">
                          <a:latin typeface="Consolas" panose="020B0609020204030204" pitchFamily="49" charset="0"/>
                        </a:rPr>
                        <a:t>eax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92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400105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jmp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altLang="zh-CN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40020d</a:t>
                      </a:r>
                      <a:endParaRPr lang="zh-CN" altLang="en-US" i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39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...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61075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44689"/>
              </p:ext>
            </p:extLst>
          </p:nvPr>
        </p:nvGraphicFramePr>
        <p:xfrm>
          <a:off x="7341631" y="2715649"/>
          <a:ext cx="3464914" cy="3708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314">
                  <a:extLst>
                    <a:ext uri="{9D8B030D-6E8A-4147-A177-3AD203B41FA5}">
                      <a16:colId xmlns:a16="http://schemas.microsoft.com/office/drawing/2014/main" val="11461389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021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40020d</a:t>
                      </a:r>
                      <a:endParaRPr lang="zh-CN" altLang="en-US" dirty="0">
                        <a:solidFill>
                          <a:srgbClr val="0070C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CRASH!</a:t>
                      </a:r>
                      <a:endParaRPr lang="zh-CN" altLang="en-US" sz="1800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6321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66" y="2183810"/>
            <a:ext cx="2241395" cy="2241395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5024643" y="2966224"/>
            <a:ext cx="2142714" cy="9255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Disassemble</a:t>
            </a:r>
            <a:endParaRPr lang="zh-CN" altLang="en-US" sz="2400" dirty="0"/>
          </a:p>
        </p:txBody>
      </p:sp>
      <p:sp>
        <p:nvSpPr>
          <p:cNvPr id="15" name="任意多边形 14"/>
          <p:cNvSpPr/>
          <p:nvPr/>
        </p:nvSpPr>
        <p:spPr>
          <a:xfrm>
            <a:off x="10362490" y="2514401"/>
            <a:ext cx="564610" cy="737953"/>
          </a:xfrm>
          <a:custGeom>
            <a:avLst/>
            <a:gdLst>
              <a:gd name="connsiteX0" fmla="*/ 0 w 564610"/>
              <a:gd name="connsiteY0" fmla="*/ 0 h 779318"/>
              <a:gd name="connsiteX1" fmla="*/ 488373 w 564610"/>
              <a:gd name="connsiteY1" fmla="*/ 103909 h 779318"/>
              <a:gd name="connsiteX2" fmla="*/ 561109 w 564610"/>
              <a:gd name="connsiteY2" fmla="*/ 457200 h 779318"/>
              <a:gd name="connsiteX3" fmla="*/ 467591 w 564610"/>
              <a:gd name="connsiteY3" fmla="*/ 696191 h 779318"/>
              <a:gd name="connsiteX4" fmla="*/ 51955 w 564610"/>
              <a:gd name="connsiteY4" fmla="*/ 779318 h 77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10" h="779318">
                <a:moveTo>
                  <a:pt x="0" y="0"/>
                </a:moveTo>
                <a:cubicBezTo>
                  <a:pt x="197427" y="13854"/>
                  <a:pt x="394855" y="27709"/>
                  <a:pt x="488373" y="103909"/>
                </a:cubicBezTo>
                <a:cubicBezTo>
                  <a:pt x="581891" y="180109"/>
                  <a:pt x="564573" y="358486"/>
                  <a:pt x="561109" y="457200"/>
                </a:cubicBezTo>
                <a:cubicBezTo>
                  <a:pt x="557645" y="555914"/>
                  <a:pt x="552450" y="642505"/>
                  <a:pt x="467591" y="696191"/>
                </a:cubicBezTo>
                <a:cubicBezTo>
                  <a:pt x="382732" y="749877"/>
                  <a:pt x="217343" y="764597"/>
                  <a:pt x="51955" y="779318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8582653" y="2275609"/>
            <a:ext cx="821120" cy="1953491"/>
          </a:xfrm>
          <a:custGeom>
            <a:avLst/>
            <a:gdLst>
              <a:gd name="connsiteX0" fmla="*/ 821120 w 821120"/>
              <a:gd name="connsiteY0" fmla="*/ 0 h 1953491"/>
              <a:gd name="connsiteX1" fmla="*/ 260011 w 821120"/>
              <a:gd name="connsiteY1" fmla="*/ 270164 h 1953491"/>
              <a:gd name="connsiteX2" fmla="*/ 238 w 821120"/>
              <a:gd name="connsiteY2" fmla="*/ 852055 h 1953491"/>
              <a:gd name="connsiteX3" fmla="*/ 218447 w 821120"/>
              <a:gd name="connsiteY3" fmla="*/ 1631373 h 1953491"/>
              <a:gd name="connsiteX4" fmla="*/ 478220 w 821120"/>
              <a:gd name="connsiteY4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120" h="1953491">
                <a:moveTo>
                  <a:pt x="821120" y="0"/>
                </a:moveTo>
                <a:cubicBezTo>
                  <a:pt x="608972" y="64077"/>
                  <a:pt x="396825" y="128155"/>
                  <a:pt x="260011" y="270164"/>
                </a:cubicBezTo>
                <a:cubicBezTo>
                  <a:pt x="123197" y="412173"/>
                  <a:pt x="7165" y="625187"/>
                  <a:pt x="238" y="852055"/>
                </a:cubicBezTo>
                <a:cubicBezTo>
                  <a:pt x="-6689" y="1078923"/>
                  <a:pt x="138783" y="1447800"/>
                  <a:pt x="218447" y="1631373"/>
                </a:cubicBezTo>
                <a:cubicBezTo>
                  <a:pt x="298111" y="1814946"/>
                  <a:pt x="388165" y="1884218"/>
                  <a:pt x="478220" y="1953491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9578047" y="3362497"/>
            <a:ext cx="189408" cy="1308147"/>
          </a:xfrm>
          <a:custGeom>
            <a:avLst/>
            <a:gdLst>
              <a:gd name="connsiteX0" fmla="*/ 0 w 155864"/>
              <a:gd name="connsiteY0" fmla="*/ 0 h 1143000"/>
              <a:gd name="connsiteX1" fmla="*/ 155864 w 155864"/>
              <a:gd name="connsiteY1" fmla="*/ 571500 h 1143000"/>
              <a:gd name="connsiteX2" fmla="*/ 0 w 155864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64" h="1143000">
                <a:moveTo>
                  <a:pt x="0" y="0"/>
                </a:moveTo>
                <a:cubicBezTo>
                  <a:pt x="77932" y="190500"/>
                  <a:pt x="155864" y="381000"/>
                  <a:pt x="155864" y="571500"/>
                </a:cubicBezTo>
                <a:cubicBezTo>
                  <a:pt x="155864" y="762000"/>
                  <a:pt x="77932" y="952500"/>
                  <a:pt x="0" y="114300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>
          <a:xfrm>
            <a:off x="8553745" y="1866033"/>
            <a:ext cx="821120" cy="2351475"/>
          </a:xfrm>
          <a:custGeom>
            <a:avLst/>
            <a:gdLst>
              <a:gd name="connsiteX0" fmla="*/ 821120 w 821120"/>
              <a:gd name="connsiteY0" fmla="*/ 0 h 1953491"/>
              <a:gd name="connsiteX1" fmla="*/ 260011 w 821120"/>
              <a:gd name="connsiteY1" fmla="*/ 270164 h 1953491"/>
              <a:gd name="connsiteX2" fmla="*/ 238 w 821120"/>
              <a:gd name="connsiteY2" fmla="*/ 852055 h 1953491"/>
              <a:gd name="connsiteX3" fmla="*/ 218447 w 821120"/>
              <a:gd name="connsiteY3" fmla="*/ 1631373 h 1953491"/>
              <a:gd name="connsiteX4" fmla="*/ 478220 w 821120"/>
              <a:gd name="connsiteY4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120" h="1953491">
                <a:moveTo>
                  <a:pt x="821120" y="0"/>
                </a:moveTo>
                <a:cubicBezTo>
                  <a:pt x="608972" y="64077"/>
                  <a:pt x="396825" y="128155"/>
                  <a:pt x="260011" y="270164"/>
                </a:cubicBezTo>
                <a:cubicBezTo>
                  <a:pt x="123197" y="412173"/>
                  <a:pt x="7165" y="625187"/>
                  <a:pt x="238" y="852055"/>
                </a:cubicBezTo>
                <a:cubicBezTo>
                  <a:pt x="-6689" y="1078923"/>
                  <a:pt x="138783" y="1447800"/>
                  <a:pt x="218447" y="1631373"/>
                </a:cubicBezTo>
                <a:cubicBezTo>
                  <a:pt x="298111" y="1814946"/>
                  <a:pt x="388165" y="1884218"/>
                  <a:pt x="478220" y="1953491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9652999" y="3351304"/>
            <a:ext cx="123292" cy="1320371"/>
          </a:xfrm>
          <a:custGeom>
            <a:avLst/>
            <a:gdLst>
              <a:gd name="connsiteX0" fmla="*/ 0 w 155864"/>
              <a:gd name="connsiteY0" fmla="*/ 0 h 1143000"/>
              <a:gd name="connsiteX1" fmla="*/ 155864 w 155864"/>
              <a:gd name="connsiteY1" fmla="*/ 571500 h 1143000"/>
              <a:gd name="connsiteX2" fmla="*/ 0 w 155864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64" h="1143000">
                <a:moveTo>
                  <a:pt x="0" y="0"/>
                </a:moveTo>
                <a:cubicBezTo>
                  <a:pt x="77932" y="190500"/>
                  <a:pt x="155864" y="381000"/>
                  <a:pt x="155864" y="571500"/>
                </a:cubicBezTo>
                <a:cubicBezTo>
                  <a:pt x="155864" y="762000"/>
                  <a:pt x="77932" y="952500"/>
                  <a:pt x="0" y="114300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任意多边形 11"/>
          <p:cNvSpPr/>
          <p:nvPr/>
        </p:nvSpPr>
        <p:spPr>
          <a:xfrm>
            <a:off x="10362490" y="2155863"/>
            <a:ext cx="564610" cy="737953"/>
          </a:xfrm>
          <a:custGeom>
            <a:avLst/>
            <a:gdLst>
              <a:gd name="connsiteX0" fmla="*/ 0 w 564610"/>
              <a:gd name="connsiteY0" fmla="*/ 0 h 779318"/>
              <a:gd name="connsiteX1" fmla="*/ 488373 w 564610"/>
              <a:gd name="connsiteY1" fmla="*/ 103909 h 779318"/>
              <a:gd name="connsiteX2" fmla="*/ 561109 w 564610"/>
              <a:gd name="connsiteY2" fmla="*/ 457200 h 779318"/>
              <a:gd name="connsiteX3" fmla="*/ 467591 w 564610"/>
              <a:gd name="connsiteY3" fmla="*/ 696191 h 779318"/>
              <a:gd name="connsiteX4" fmla="*/ 51955 w 564610"/>
              <a:gd name="connsiteY4" fmla="*/ 779318 h 77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10" h="779318">
                <a:moveTo>
                  <a:pt x="0" y="0"/>
                </a:moveTo>
                <a:cubicBezTo>
                  <a:pt x="197427" y="13854"/>
                  <a:pt x="394855" y="27709"/>
                  <a:pt x="488373" y="103909"/>
                </a:cubicBezTo>
                <a:cubicBezTo>
                  <a:pt x="581891" y="180109"/>
                  <a:pt x="564573" y="358486"/>
                  <a:pt x="561109" y="457200"/>
                </a:cubicBezTo>
                <a:cubicBezTo>
                  <a:pt x="557645" y="555914"/>
                  <a:pt x="552450" y="642505"/>
                  <a:pt x="467591" y="696191"/>
                </a:cubicBezTo>
                <a:cubicBezTo>
                  <a:pt x="382732" y="749877"/>
                  <a:pt x="217343" y="764597"/>
                  <a:pt x="51955" y="779318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flipH="1">
            <a:off x="4860251" y="2556760"/>
            <a:ext cx="2304227" cy="174447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Patch &amp; Assemble</a:t>
            </a:r>
            <a:endParaRPr lang="zh-CN" altLang="en-US" sz="2400" dirty="0"/>
          </a:p>
        </p:txBody>
      </p:sp>
      <p:pic>
        <p:nvPicPr>
          <p:cNvPr id="14" name="Picture 2" descr="https://lostcoastoutpost.com/media/uploads/post/14486/57a5f0dd57a47e1bdb441cb7c5efc69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18" y="2324627"/>
            <a:ext cx="3091733" cy="19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7018022" y="5511808"/>
            <a:ext cx="411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Non-relocatable Assembly</a:t>
            </a:r>
            <a:endParaRPr lang="zh-CN" altLang="en-US" sz="2400" dirty="0"/>
          </a:p>
        </p:txBody>
      </p:sp>
      <p:sp>
        <p:nvSpPr>
          <p:cNvPr id="19" name="任意多边形 18"/>
          <p:cNvSpPr/>
          <p:nvPr/>
        </p:nvSpPr>
        <p:spPr>
          <a:xfrm>
            <a:off x="8945696" y="1856508"/>
            <a:ext cx="429170" cy="2797785"/>
          </a:xfrm>
          <a:custGeom>
            <a:avLst/>
            <a:gdLst>
              <a:gd name="connsiteX0" fmla="*/ 821120 w 821120"/>
              <a:gd name="connsiteY0" fmla="*/ 0 h 1953491"/>
              <a:gd name="connsiteX1" fmla="*/ 260011 w 821120"/>
              <a:gd name="connsiteY1" fmla="*/ 270164 h 1953491"/>
              <a:gd name="connsiteX2" fmla="*/ 238 w 821120"/>
              <a:gd name="connsiteY2" fmla="*/ 852055 h 1953491"/>
              <a:gd name="connsiteX3" fmla="*/ 218447 w 821120"/>
              <a:gd name="connsiteY3" fmla="*/ 1631373 h 1953491"/>
              <a:gd name="connsiteX4" fmla="*/ 478220 w 821120"/>
              <a:gd name="connsiteY4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120" h="1953491">
                <a:moveTo>
                  <a:pt x="821120" y="0"/>
                </a:moveTo>
                <a:cubicBezTo>
                  <a:pt x="608972" y="64077"/>
                  <a:pt x="396825" y="128155"/>
                  <a:pt x="260011" y="270164"/>
                </a:cubicBezTo>
                <a:cubicBezTo>
                  <a:pt x="123197" y="412173"/>
                  <a:pt x="7165" y="625187"/>
                  <a:pt x="238" y="852055"/>
                </a:cubicBezTo>
                <a:cubicBezTo>
                  <a:pt x="-6689" y="1078923"/>
                  <a:pt x="138783" y="1447800"/>
                  <a:pt x="218447" y="1631373"/>
                </a:cubicBezTo>
                <a:cubicBezTo>
                  <a:pt x="298111" y="1814946"/>
                  <a:pt x="388165" y="1884218"/>
                  <a:pt x="478220" y="1953491"/>
                </a:cubicBezTo>
              </a:path>
            </a:pathLst>
          </a:cu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0362490" y="2143016"/>
            <a:ext cx="444055" cy="1143995"/>
          </a:xfrm>
          <a:custGeom>
            <a:avLst/>
            <a:gdLst>
              <a:gd name="connsiteX0" fmla="*/ 0 w 564610"/>
              <a:gd name="connsiteY0" fmla="*/ 0 h 779318"/>
              <a:gd name="connsiteX1" fmla="*/ 488373 w 564610"/>
              <a:gd name="connsiteY1" fmla="*/ 103909 h 779318"/>
              <a:gd name="connsiteX2" fmla="*/ 561109 w 564610"/>
              <a:gd name="connsiteY2" fmla="*/ 457200 h 779318"/>
              <a:gd name="connsiteX3" fmla="*/ 467591 w 564610"/>
              <a:gd name="connsiteY3" fmla="*/ 696191 h 779318"/>
              <a:gd name="connsiteX4" fmla="*/ 51955 w 564610"/>
              <a:gd name="connsiteY4" fmla="*/ 779318 h 77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10" h="779318">
                <a:moveTo>
                  <a:pt x="0" y="0"/>
                </a:moveTo>
                <a:cubicBezTo>
                  <a:pt x="197427" y="13854"/>
                  <a:pt x="394855" y="27709"/>
                  <a:pt x="488373" y="103909"/>
                </a:cubicBezTo>
                <a:cubicBezTo>
                  <a:pt x="581891" y="180109"/>
                  <a:pt x="564573" y="358486"/>
                  <a:pt x="561109" y="457200"/>
                </a:cubicBezTo>
                <a:cubicBezTo>
                  <a:pt x="557645" y="555914"/>
                  <a:pt x="552450" y="642505"/>
                  <a:pt x="467591" y="696191"/>
                </a:cubicBezTo>
                <a:cubicBezTo>
                  <a:pt x="382732" y="749877"/>
                  <a:pt x="217343" y="764597"/>
                  <a:pt x="51955" y="779318"/>
                </a:cubicBezTo>
              </a:path>
            </a:pathLst>
          </a:cu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9632354" y="3333839"/>
            <a:ext cx="252518" cy="1768386"/>
          </a:xfrm>
          <a:custGeom>
            <a:avLst/>
            <a:gdLst>
              <a:gd name="connsiteX0" fmla="*/ 0 w 155864"/>
              <a:gd name="connsiteY0" fmla="*/ 0 h 1143000"/>
              <a:gd name="connsiteX1" fmla="*/ 155864 w 155864"/>
              <a:gd name="connsiteY1" fmla="*/ 571500 h 1143000"/>
              <a:gd name="connsiteX2" fmla="*/ 0 w 155864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64" h="1143000">
                <a:moveTo>
                  <a:pt x="0" y="0"/>
                </a:moveTo>
                <a:cubicBezTo>
                  <a:pt x="77932" y="190500"/>
                  <a:pt x="155864" y="381000"/>
                  <a:pt x="155864" y="571500"/>
                </a:cubicBezTo>
                <a:cubicBezTo>
                  <a:pt x="155864" y="762000"/>
                  <a:pt x="77932" y="952500"/>
                  <a:pt x="0" y="1143000"/>
                </a:cubicBezTo>
              </a:path>
            </a:pathLst>
          </a:cu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7292631" y="3110626"/>
            <a:ext cx="982980" cy="240678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noAutofit/>
          </a:bodyPr>
          <a:lstStyle/>
          <a:p>
            <a:pPr algn="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40020f</a:t>
            </a:r>
            <a:endParaRPr lang="zh-CN" altLang="en-US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92631" y="4599333"/>
            <a:ext cx="982980" cy="240678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noAutofit/>
          </a:bodyPr>
          <a:lstStyle/>
          <a:p>
            <a:pPr algn="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6000a4</a:t>
            </a:r>
            <a:endParaRPr lang="zh-CN" altLang="en-US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292880" y="4965572"/>
            <a:ext cx="982980" cy="240678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noAutofit/>
          </a:bodyPr>
          <a:lstStyle/>
          <a:p>
            <a:pPr algn="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6000a8</a:t>
            </a:r>
            <a:endParaRPr lang="zh-CN" altLang="en-US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-0.05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0.054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0" grpId="0" animBg="1"/>
      <p:bldP spid="11" grpId="0" animBg="1"/>
      <p:bldP spid="12" grpId="0" animBg="1"/>
      <p:bldP spid="13" grpId="0" animBg="1"/>
      <p:bldP spid="18" grpId="0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23366"/>
              </p:ext>
            </p:extLst>
          </p:nvPr>
        </p:nvGraphicFramePr>
        <p:xfrm>
          <a:off x="7341631" y="1583176"/>
          <a:ext cx="3464914" cy="40792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314">
                  <a:extLst>
                    <a:ext uri="{9D8B030D-6E8A-4147-A177-3AD203B41FA5}">
                      <a16:colId xmlns:a16="http://schemas.microsoft.com/office/drawing/2014/main" val="11461389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021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.text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95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b="0" i="1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data_0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], </a:t>
                      </a:r>
                      <a:r>
                        <a:rPr lang="en-US" altLang="zh-CN" baseline="0" dirty="0" err="1">
                          <a:latin typeface="Consolas" panose="020B0609020204030204" pitchFamily="49" charset="0"/>
                        </a:rPr>
                        <a:t>eax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92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jmp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altLang="zh-CN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target</a:t>
                      </a:r>
                      <a:endParaRPr lang="zh-CN" altLang="en-US" i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39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...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61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CRASH!</a:t>
                      </a:r>
                      <a:endParaRPr lang="zh-CN" altLang="en-US" sz="1800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target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data_1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], 1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59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37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.data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886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new</a:t>
                      </a:r>
                      <a:endParaRPr lang="zh-CN" altLang="en-US" dirty="0">
                        <a:solidFill>
                          <a:srgbClr val="0070C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“cat\x00”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5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data_0</a:t>
                      </a:r>
                      <a:endParaRPr lang="zh-CN" altLang="en-US" dirty="0">
                        <a:solidFill>
                          <a:srgbClr val="0070C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0xc0debeef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99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data_1</a:t>
                      </a:r>
                      <a:endParaRPr lang="zh-CN" altLang="en-US" dirty="0">
                        <a:solidFill>
                          <a:srgbClr val="0070C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 0x0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3299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66" y="2183810"/>
            <a:ext cx="2241395" cy="2241395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5024643" y="2966224"/>
            <a:ext cx="2142714" cy="9255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Disassemble</a:t>
            </a:r>
            <a:endParaRPr lang="zh-CN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82603"/>
              </p:ext>
            </p:extLst>
          </p:nvPr>
        </p:nvGraphicFramePr>
        <p:xfrm>
          <a:off x="7341631" y="1583176"/>
          <a:ext cx="3464914" cy="33375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314">
                  <a:extLst>
                    <a:ext uri="{9D8B030D-6E8A-4147-A177-3AD203B41FA5}">
                      <a16:colId xmlns:a16="http://schemas.microsoft.com/office/drawing/2014/main" val="11461389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6021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.text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95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i="1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data_0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], </a:t>
                      </a:r>
                      <a:r>
                        <a:rPr lang="en-US" altLang="zh-CN" baseline="0" dirty="0" err="1">
                          <a:latin typeface="Consolas" panose="020B0609020204030204" pitchFamily="49" charset="0"/>
                        </a:rPr>
                        <a:t>eax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92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jmp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altLang="zh-CN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target</a:t>
                      </a:r>
                      <a:endParaRPr lang="zh-CN" altLang="en-US" i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39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...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61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  [</a:t>
                      </a:r>
                      <a:r>
                        <a:rPr lang="en-US" altLang="zh-CN" i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data_1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], 1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59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37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.data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886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data_0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</a:t>
                      </a:r>
                      <a:r>
                        <a:rPr lang="en-US" altLang="zh-CN" baseline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zh-CN" dirty="0">
                          <a:latin typeface="Consolas" panose="020B0609020204030204" pitchFamily="49" charset="0"/>
                        </a:rPr>
                        <a:t>0xc0debeef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99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data_1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onsolas" panose="020B0609020204030204" pitchFamily="49" charset="0"/>
                        </a:rPr>
                        <a:t>.long 0x0</a:t>
                      </a:r>
                      <a:endParaRPr lang="zh-CN" alt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329973"/>
                  </a:ext>
                </a:extLst>
              </a:tr>
            </a:tbl>
          </a:graphicData>
        </a:graphic>
      </p:graphicFrame>
      <p:sp>
        <p:nvSpPr>
          <p:cNvPr id="15" name="任意多边形 14"/>
          <p:cNvSpPr/>
          <p:nvPr/>
        </p:nvSpPr>
        <p:spPr>
          <a:xfrm>
            <a:off x="10362490" y="2514401"/>
            <a:ext cx="564610" cy="737953"/>
          </a:xfrm>
          <a:custGeom>
            <a:avLst/>
            <a:gdLst>
              <a:gd name="connsiteX0" fmla="*/ 0 w 564610"/>
              <a:gd name="connsiteY0" fmla="*/ 0 h 779318"/>
              <a:gd name="connsiteX1" fmla="*/ 488373 w 564610"/>
              <a:gd name="connsiteY1" fmla="*/ 103909 h 779318"/>
              <a:gd name="connsiteX2" fmla="*/ 561109 w 564610"/>
              <a:gd name="connsiteY2" fmla="*/ 457200 h 779318"/>
              <a:gd name="connsiteX3" fmla="*/ 467591 w 564610"/>
              <a:gd name="connsiteY3" fmla="*/ 696191 h 779318"/>
              <a:gd name="connsiteX4" fmla="*/ 51955 w 564610"/>
              <a:gd name="connsiteY4" fmla="*/ 779318 h 77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10" h="779318">
                <a:moveTo>
                  <a:pt x="0" y="0"/>
                </a:moveTo>
                <a:cubicBezTo>
                  <a:pt x="197427" y="13854"/>
                  <a:pt x="394855" y="27709"/>
                  <a:pt x="488373" y="103909"/>
                </a:cubicBezTo>
                <a:cubicBezTo>
                  <a:pt x="581891" y="180109"/>
                  <a:pt x="564573" y="358486"/>
                  <a:pt x="561109" y="457200"/>
                </a:cubicBezTo>
                <a:cubicBezTo>
                  <a:pt x="557645" y="555914"/>
                  <a:pt x="552450" y="642505"/>
                  <a:pt x="467591" y="696191"/>
                </a:cubicBezTo>
                <a:cubicBezTo>
                  <a:pt x="382732" y="749877"/>
                  <a:pt x="217343" y="764597"/>
                  <a:pt x="51955" y="779318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8582653" y="2275609"/>
            <a:ext cx="821120" cy="1953491"/>
          </a:xfrm>
          <a:custGeom>
            <a:avLst/>
            <a:gdLst>
              <a:gd name="connsiteX0" fmla="*/ 821120 w 821120"/>
              <a:gd name="connsiteY0" fmla="*/ 0 h 1953491"/>
              <a:gd name="connsiteX1" fmla="*/ 260011 w 821120"/>
              <a:gd name="connsiteY1" fmla="*/ 270164 h 1953491"/>
              <a:gd name="connsiteX2" fmla="*/ 238 w 821120"/>
              <a:gd name="connsiteY2" fmla="*/ 852055 h 1953491"/>
              <a:gd name="connsiteX3" fmla="*/ 218447 w 821120"/>
              <a:gd name="connsiteY3" fmla="*/ 1631373 h 1953491"/>
              <a:gd name="connsiteX4" fmla="*/ 478220 w 821120"/>
              <a:gd name="connsiteY4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120" h="1953491">
                <a:moveTo>
                  <a:pt x="821120" y="0"/>
                </a:moveTo>
                <a:cubicBezTo>
                  <a:pt x="608972" y="64077"/>
                  <a:pt x="396825" y="128155"/>
                  <a:pt x="260011" y="270164"/>
                </a:cubicBezTo>
                <a:cubicBezTo>
                  <a:pt x="123197" y="412173"/>
                  <a:pt x="7165" y="625187"/>
                  <a:pt x="238" y="852055"/>
                </a:cubicBezTo>
                <a:cubicBezTo>
                  <a:pt x="-6689" y="1078923"/>
                  <a:pt x="138783" y="1447800"/>
                  <a:pt x="218447" y="1631373"/>
                </a:cubicBezTo>
                <a:cubicBezTo>
                  <a:pt x="298111" y="1814946"/>
                  <a:pt x="388165" y="1884218"/>
                  <a:pt x="478220" y="1953491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9578047" y="3522517"/>
            <a:ext cx="189408" cy="1215737"/>
          </a:xfrm>
          <a:custGeom>
            <a:avLst/>
            <a:gdLst>
              <a:gd name="connsiteX0" fmla="*/ 0 w 155864"/>
              <a:gd name="connsiteY0" fmla="*/ 0 h 1143000"/>
              <a:gd name="connsiteX1" fmla="*/ 155864 w 155864"/>
              <a:gd name="connsiteY1" fmla="*/ 571500 h 1143000"/>
              <a:gd name="connsiteX2" fmla="*/ 0 w 155864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64" h="1143000">
                <a:moveTo>
                  <a:pt x="0" y="0"/>
                </a:moveTo>
                <a:cubicBezTo>
                  <a:pt x="77932" y="190500"/>
                  <a:pt x="155864" y="381000"/>
                  <a:pt x="155864" y="571500"/>
                </a:cubicBezTo>
                <a:cubicBezTo>
                  <a:pt x="155864" y="762000"/>
                  <a:pt x="77932" y="952500"/>
                  <a:pt x="0" y="114300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右箭头 12"/>
          <p:cNvSpPr/>
          <p:nvPr/>
        </p:nvSpPr>
        <p:spPr>
          <a:xfrm flipH="1">
            <a:off x="4860251" y="2556760"/>
            <a:ext cx="2304227" cy="174447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Patch &amp; Assemble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7018022" y="5765029"/>
            <a:ext cx="411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Relocatable Assembly</a:t>
            </a:r>
            <a:endParaRPr lang="zh-CN" altLang="en-US" sz="2400" dirty="0"/>
          </a:p>
        </p:txBody>
      </p:sp>
      <p:sp>
        <p:nvSpPr>
          <p:cNvPr id="19" name="任意多边形 18"/>
          <p:cNvSpPr/>
          <p:nvPr/>
        </p:nvSpPr>
        <p:spPr>
          <a:xfrm>
            <a:off x="8945696" y="2275608"/>
            <a:ext cx="429170" cy="2797785"/>
          </a:xfrm>
          <a:custGeom>
            <a:avLst/>
            <a:gdLst>
              <a:gd name="connsiteX0" fmla="*/ 821120 w 821120"/>
              <a:gd name="connsiteY0" fmla="*/ 0 h 1953491"/>
              <a:gd name="connsiteX1" fmla="*/ 260011 w 821120"/>
              <a:gd name="connsiteY1" fmla="*/ 270164 h 1953491"/>
              <a:gd name="connsiteX2" fmla="*/ 238 w 821120"/>
              <a:gd name="connsiteY2" fmla="*/ 852055 h 1953491"/>
              <a:gd name="connsiteX3" fmla="*/ 218447 w 821120"/>
              <a:gd name="connsiteY3" fmla="*/ 1631373 h 1953491"/>
              <a:gd name="connsiteX4" fmla="*/ 478220 w 821120"/>
              <a:gd name="connsiteY4" fmla="*/ 1953491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120" h="1953491">
                <a:moveTo>
                  <a:pt x="821120" y="0"/>
                </a:moveTo>
                <a:cubicBezTo>
                  <a:pt x="608972" y="64077"/>
                  <a:pt x="396825" y="128155"/>
                  <a:pt x="260011" y="270164"/>
                </a:cubicBezTo>
                <a:cubicBezTo>
                  <a:pt x="123197" y="412173"/>
                  <a:pt x="7165" y="625187"/>
                  <a:pt x="238" y="852055"/>
                </a:cubicBezTo>
                <a:cubicBezTo>
                  <a:pt x="-6689" y="1078923"/>
                  <a:pt x="138783" y="1447800"/>
                  <a:pt x="218447" y="1631373"/>
                </a:cubicBezTo>
                <a:cubicBezTo>
                  <a:pt x="298111" y="1814946"/>
                  <a:pt x="388165" y="1884218"/>
                  <a:pt x="478220" y="1953491"/>
                </a:cubicBezTo>
              </a:path>
            </a:pathLst>
          </a:custGeom>
          <a:ln w="19050">
            <a:prstDash val="solid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0362490" y="2504966"/>
            <a:ext cx="444055" cy="1143995"/>
          </a:xfrm>
          <a:custGeom>
            <a:avLst/>
            <a:gdLst>
              <a:gd name="connsiteX0" fmla="*/ 0 w 564610"/>
              <a:gd name="connsiteY0" fmla="*/ 0 h 779318"/>
              <a:gd name="connsiteX1" fmla="*/ 488373 w 564610"/>
              <a:gd name="connsiteY1" fmla="*/ 103909 h 779318"/>
              <a:gd name="connsiteX2" fmla="*/ 561109 w 564610"/>
              <a:gd name="connsiteY2" fmla="*/ 457200 h 779318"/>
              <a:gd name="connsiteX3" fmla="*/ 467591 w 564610"/>
              <a:gd name="connsiteY3" fmla="*/ 696191 h 779318"/>
              <a:gd name="connsiteX4" fmla="*/ 51955 w 564610"/>
              <a:gd name="connsiteY4" fmla="*/ 779318 h 77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10" h="779318">
                <a:moveTo>
                  <a:pt x="0" y="0"/>
                </a:moveTo>
                <a:cubicBezTo>
                  <a:pt x="197427" y="13854"/>
                  <a:pt x="394855" y="27709"/>
                  <a:pt x="488373" y="103909"/>
                </a:cubicBezTo>
                <a:cubicBezTo>
                  <a:pt x="581891" y="180109"/>
                  <a:pt x="564573" y="358486"/>
                  <a:pt x="561109" y="457200"/>
                </a:cubicBezTo>
                <a:cubicBezTo>
                  <a:pt x="557645" y="555914"/>
                  <a:pt x="552450" y="642505"/>
                  <a:pt x="467591" y="696191"/>
                </a:cubicBezTo>
                <a:cubicBezTo>
                  <a:pt x="382732" y="749877"/>
                  <a:pt x="217343" y="764597"/>
                  <a:pt x="51955" y="779318"/>
                </a:cubicBezTo>
              </a:path>
            </a:pathLst>
          </a:custGeom>
          <a:ln w="19050">
            <a:prstDash val="solid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9651404" y="3771989"/>
            <a:ext cx="252518" cy="1768386"/>
          </a:xfrm>
          <a:custGeom>
            <a:avLst/>
            <a:gdLst>
              <a:gd name="connsiteX0" fmla="*/ 0 w 155864"/>
              <a:gd name="connsiteY0" fmla="*/ 0 h 1143000"/>
              <a:gd name="connsiteX1" fmla="*/ 155864 w 155864"/>
              <a:gd name="connsiteY1" fmla="*/ 571500 h 1143000"/>
              <a:gd name="connsiteX2" fmla="*/ 0 w 155864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64" h="1143000">
                <a:moveTo>
                  <a:pt x="0" y="0"/>
                </a:moveTo>
                <a:cubicBezTo>
                  <a:pt x="77932" y="190500"/>
                  <a:pt x="155864" y="381000"/>
                  <a:pt x="155864" y="571500"/>
                </a:cubicBezTo>
                <a:cubicBezTo>
                  <a:pt x="155864" y="762000"/>
                  <a:pt x="77932" y="952500"/>
                  <a:pt x="0" y="1143000"/>
                </a:cubicBezTo>
              </a:path>
            </a:pathLst>
          </a:custGeom>
          <a:ln w="19050">
            <a:prstDash val="solid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2" name="Picture 2" descr="http://www.clipartkid.com/images/0/smiley-face-clip-art-dr-odd-uWlQ3w-clipa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89" y="2426847"/>
            <a:ext cx="1874392" cy="18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3" grpId="0" animBg="1"/>
      <p:bldP spid="18" grpId="0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Microsoft Office PowerPoint</Application>
  <PresentationFormat>宽屏</PresentationFormat>
  <Paragraphs>514</Paragraphs>
  <Slides>39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xkcd</vt:lpstr>
      <vt:lpstr>等线</vt:lpstr>
      <vt:lpstr>等线 Light</vt:lpstr>
      <vt:lpstr>Arial</vt:lpstr>
      <vt:lpstr>Consolas</vt:lpstr>
      <vt:lpstr>Cooper Black</vt:lpstr>
      <vt:lpstr>Wingdings</vt:lpstr>
      <vt:lpstr>Office 主题​​</vt:lpstr>
      <vt:lpstr>Ramblr  Making Reassembly Great Again</vt:lpstr>
      <vt:lpstr>Motivation</vt:lpstr>
      <vt:lpstr>PowerPoint 演示文稿</vt:lpstr>
      <vt:lpstr>Available Solutions</vt:lpstr>
      <vt:lpstr>What is Binary Reassembly?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Problems</vt:lpstr>
      <vt:lpstr>PowerPoint 演示文稿</vt:lpstr>
      <vt:lpstr>Problem: Value Collisions</vt:lpstr>
      <vt:lpstr>Problem: Compiler Optimization</vt:lpstr>
      <vt:lpstr>Problem: Compiler Optimization</vt:lpstr>
      <vt:lpstr>Our Approach</vt:lpstr>
      <vt:lpstr>PowerPoint 演示文稿</vt:lpstr>
      <vt:lpstr>PowerPoint 演示文稿</vt:lpstr>
      <vt:lpstr>Pipeline</vt:lpstr>
      <vt:lpstr>Pipeline</vt:lpstr>
      <vt:lpstr>CFG Recovery</vt:lpstr>
      <vt:lpstr>Content Classification</vt:lpstr>
      <vt:lpstr>Content Classification</vt:lpstr>
      <vt:lpstr>Content Classification</vt:lpstr>
      <vt:lpstr>Content Classification</vt:lpstr>
      <vt:lpstr>Content Classification</vt:lpstr>
      <vt:lpstr>Base Pointer Reattribution</vt:lpstr>
      <vt:lpstr>Base Pointer Reattribution</vt:lpstr>
      <vt:lpstr>Safety Heuristics: Data Consumer Check</vt:lpstr>
      <vt:lpstr>Symbolization &amp; Reassembly</vt:lpstr>
      <vt:lpstr>Evaluation</vt:lpstr>
      <vt:lpstr>Data sets</vt:lpstr>
      <vt:lpstr>Brief Results: Success Rate</vt:lpstr>
      <vt:lpstr>PowerPoint 演示文稿</vt:lpstr>
      <vt:lpstr>Ramblr is the foundation of ...</vt:lpstr>
      <vt:lpstr>Conclusion</vt:lpstr>
      <vt:lpstr>Conclusion</vt:lpstr>
      <vt:lpstr>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2017-07-12T22:25:28Z</dcterms:created>
  <dcterms:modified xsi:type="dcterms:W3CDTF">2018-04-06T07:08:04Z</dcterms:modified>
</cp:coreProperties>
</file>